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8" r:id="rId18"/>
    <p:sldId id="279" r:id="rId19"/>
    <p:sldId id="280" r:id="rId20"/>
    <p:sldId id="271" r:id="rId21"/>
    <p:sldId id="273" r:id="rId22"/>
    <p:sldId id="277" r:id="rId23"/>
    <p:sldId id="274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51D56-F0D6-4EBA-8534-863130548CE3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0919D4-1FAA-4787-A91E-184676A42D2C}">
      <dgm:prSet phldrT="[Текст]"/>
      <dgm:spPr/>
      <dgm:t>
        <a:bodyPr/>
        <a:lstStyle/>
        <a:p>
          <a:r>
            <a:rPr lang="uk-UA" b="1" dirty="0" smtClean="0"/>
            <a:t>Розвиток та корекція пізнавальних процесів</a:t>
          </a:r>
          <a:endParaRPr lang="ru-RU" b="1" dirty="0"/>
        </a:p>
      </dgm:t>
    </dgm:pt>
    <dgm:pt modelId="{B274721A-203D-47D6-9ACB-EE0CCAD73526}" type="parTrans" cxnId="{C61EEA2F-30E3-4F7A-A76C-9CD623D00979}">
      <dgm:prSet/>
      <dgm:spPr/>
      <dgm:t>
        <a:bodyPr/>
        <a:lstStyle/>
        <a:p>
          <a:endParaRPr lang="ru-RU"/>
        </a:p>
      </dgm:t>
    </dgm:pt>
    <dgm:pt modelId="{9D228589-B0B2-43CF-8220-AA66B1227DAF}" type="sibTrans" cxnId="{C61EEA2F-30E3-4F7A-A76C-9CD623D00979}">
      <dgm:prSet/>
      <dgm:spPr/>
      <dgm:t>
        <a:bodyPr/>
        <a:lstStyle/>
        <a:p>
          <a:endParaRPr lang="ru-RU"/>
        </a:p>
      </dgm:t>
    </dgm:pt>
    <dgm:pt modelId="{3B4A918E-AED3-4808-B030-C06BD15F08CF}">
      <dgm:prSet phldrT="[Текст]" custT="1"/>
      <dgm:spPr/>
      <dgm:t>
        <a:bodyPr/>
        <a:lstStyle/>
        <a:p>
          <a:r>
            <a:rPr lang="uk-UA" sz="1600" dirty="0" smtClean="0"/>
            <a:t>Тактильні</a:t>
          </a:r>
        </a:p>
        <a:p>
          <a:r>
            <a:rPr lang="uk-UA" sz="1600" dirty="0" smtClean="0"/>
            <a:t>аналізатори</a:t>
          </a:r>
          <a:endParaRPr lang="ru-RU" sz="1600" dirty="0"/>
        </a:p>
      </dgm:t>
    </dgm:pt>
    <dgm:pt modelId="{66E52694-FA98-45C3-92CA-D48D7DA767EF}" type="parTrans" cxnId="{E6DBC938-9C56-4E93-BF48-1308D1825E50}">
      <dgm:prSet/>
      <dgm:spPr/>
      <dgm:t>
        <a:bodyPr/>
        <a:lstStyle/>
        <a:p>
          <a:endParaRPr lang="ru-RU"/>
        </a:p>
      </dgm:t>
    </dgm:pt>
    <dgm:pt modelId="{F3036036-5751-4DDF-8CF2-8291FDC4B09A}" type="sibTrans" cxnId="{E6DBC938-9C56-4E93-BF48-1308D1825E50}">
      <dgm:prSet/>
      <dgm:spPr/>
      <dgm:t>
        <a:bodyPr/>
        <a:lstStyle/>
        <a:p>
          <a:endParaRPr lang="ru-RU"/>
        </a:p>
      </dgm:t>
    </dgm:pt>
    <dgm:pt modelId="{BB2301E2-0E25-4FF6-BDAD-BCBEC1354F45}">
      <dgm:prSet phldrT="[Текст]"/>
      <dgm:spPr/>
      <dgm:t>
        <a:bodyPr/>
        <a:lstStyle/>
        <a:p>
          <a:r>
            <a:rPr lang="uk-UA" dirty="0" smtClean="0"/>
            <a:t>Зорові</a:t>
          </a:r>
        </a:p>
        <a:p>
          <a:r>
            <a:rPr lang="uk-UA" dirty="0" err="1" smtClean="0"/>
            <a:t>аналізато</a:t>
          </a:r>
          <a:endParaRPr lang="uk-UA" dirty="0" smtClean="0"/>
        </a:p>
        <a:p>
          <a:r>
            <a:rPr lang="uk-UA" dirty="0" err="1" smtClean="0"/>
            <a:t>ри</a:t>
          </a:r>
          <a:endParaRPr lang="ru-RU" dirty="0"/>
        </a:p>
      </dgm:t>
    </dgm:pt>
    <dgm:pt modelId="{A858B0A9-3C91-45CD-B51F-55542DDC6FBA}" type="parTrans" cxnId="{40799711-5BA9-4696-A38D-4E545D418A41}">
      <dgm:prSet/>
      <dgm:spPr/>
      <dgm:t>
        <a:bodyPr/>
        <a:lstStyle/>
        <a:p>
          <a:endParaRPr lang="ru-RU"/>
        </a:p>
      </dgm:t>
    </dgm:pt>
    <dgm:pt modelId="{E95E6DBB-B362-4B24-8719-7EDA8A090B0E}" type="sibTrans" cxnId="{40799711-5BA9-4696-A38D-4E545D418A41}">
      <dgm:prSet/>
      <dgm:spPr/>
      <dgm:t>
        <a:bodyPr/>
        <a:lstStyle/>
        <a:p>
          <a:endParaRPr lang="ru-RU"/>
        </a:p>
      </dgm:t>
    </dgm:pt>
    <dgm:pt modelId="{A9B2A0E7-D074-4B04-B819-06BFBEB25B3E}">
      <dgm:prSet phldrT="[Текст]"/>
      <dgm:spPr/>
      <dgm:t>
        <a:bodyPr/>
        <a:lstStyle/>
        <a:p>
          <a:r>
            <a:rPr lang="uk-UA" dirty="0" smtClean="0"/>
            <a:t>Слухові</a:t>
          </a:r>
        </a:p>
        <a:p>
          <a:r>
            <a:rPr lang="uk-UA" dirty="0" err="1" smtClean="0"/>
            <a:t>аналіза</a:t>
          </a:r>
          <a:endParaRPr lang="uk-UA" dirty="0" smtClean="0"/>
        </a:p>
        <a:p>
          <a:r>
            <a:rPr lang="uk-UA" dirty="0" smtClean="0"/>
            <a:t>тори</a:t>
          </a:r>
          <a:endParaRPr lang="ru-RU" dirty="0"/>
        </a:p>
      </dgm:t>
    </dgm:pt>
    <dgm:pt modelId="{8A2F2F43-886B-4E3D-A5B8-22EA246C8C75}" type="parTrans" cxnId="{BACAE27B-414B-419D-B4CB-C8ECD1592559}">
      <dgm:prSet/>
      <dgm:spPr/>
      <dgm:t>
        <a:bodyPr/>
        <a:lstStyle/>
        <a:p>
          <a:endParaRPr lang="ru-RU"/>
        </a:p>
      </dgm:t>
    </dgm:pt>
    <dgm:pt modelId="{E8718A89-4104-4BCC-8138-1849D291FC9F}" type="sibTrans" cxnId="{BACAE27B-414B-419D-B4CB-C8ECD1592559}">
      <dgm:prSet/>
      <dgm:spPr/>
      <dgm:t>
        <a:bodyPr/>
        <a:lstStyle/>
        <a:p>
          <a:endParaRPr lang="ru-RU"/>
        </a:p>
      </dgm:t>
    </dgm:pt>
    <dgm:pt modelId="{316D1F6E-87B9-4F3A-9601-E6B2293E1204}">
      <dgm:prSet phldrT="[Текст]" custT="1"/>
      <dgm:spPr/>
      <dgm:t>
        <a:bodyPr/>
        <a:lstStyle/>
        <a:p>
          <a:r>
            <a:rPr lang="uk-UA" sz="1400" dirty="0" err="1" smtClean="0"/>
            <a:t>Кинестетичні</a:t>
          </a:r>
          <a:endParaRPr lang="uk-UA" sz="1400" dirty="0" smtClean="0"/>
        </a:p>
        <a:p>
          <a:r>
            <a:rPr lang="uk-UA" sz="1400" dirty="0" err="1" smtClean="0"/>
            <a:t>аналі</a:t>
          </a:r>
          <a:endParaRPr lang="uk-UA" sz="1400" dirty="0" smtClean="0"/>
        </a:p>
        <a:p>
          <a:r>
            <a:rPr lang="uk-UA" sz="1400" dirty="0" smtClean="0"/>
            <a:t>затори</a:t>
          </a:r>
          <a:endParaRPr lang="ru-RU" sz="1400" dirty="0"/>
        </a:p>
      </dgm:t>
    </dgm:pt>
    <dgm:pt modelId="{765F6BDC-B49F-493A-84D7-9A944EDD3C37}" type="parTrans" cxnId="{8C73A37D-03C6-414F-A632-19AEC2EBDFDE}">
      <dgm:prSet/>
      <dgm:spPr/>
      <dgm:t>
        <a:bodyPr/>
        <a:lstStyle/>
        <a:p>
          <a:endParaRPr lang="ru-RU"/>
        </a:p>
      </dgm:t>
    </dgm:pt>
    <dgm:pt modelId="{C86630FC-AA95-462D-B4C4-0F70AFDA7F03}" type="sibTrans" cxnId="{8C73A37D-03C6-414F-A632-19AEC2EBDFDE}">
      <dgm:prSet/>
      <dgm:spPr/>
      <dgm:t>
        <a:bodyPr/>
        <a:lstStyle/>
        <a:p>
          <a:endParaRPr lang="ru-RU"/>
        </a:p>
      </dgm:t>
    </dgm:pt>
    <dgm:pt modelId="{3F92C31B-E7E2-4A51-B44B-AD26019F4EB0}" type="pres">
      <dgm:prSet presAssocID="{E0E51D56-F0D6-4EBA-8534-863130548C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12A92F-4988-43D8-A237-79159ABBE58D}" type="pres">
      <dgm:prSet presAssocID="{D30919D4-1FAA-4787-A91E-184676A42D2C}" presName="centerShape" presStyleLbl="node0" presStyleIdx="0" presStyleCnt="1"/>
      <dgm:spPr/>
      <dgm:t>
        <a:bodyPr/>
        <a:lstStyle/>
        <a:p>
          <a:endParaRPr lang="ru-RU"/>
        </a:p>
      </dgm:t>
    </dgm:pt>
    <dgm:pt modelId="{5A8E11F9-0830-4F8C-8709-2954E944BF77}" type="pres">
      <dgm:prSet presAssocID="{3B4A918E-AED3-4808-B030-C06BD15F08C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B5E11-1A5C-456A-98C1-50A66DAA495C}" type="pres">
      <dgm:prSet presAssocID="{3B4A918E-AED3-4808-B030-C06BD15F08CF}" presName="dummy" presStyleCnt="0"/>
      <dgm:spPr/>
    </dgm:pt>
    <dgm:pt modelId="{731A9542-8D09-45B6-8AEF-A30800BDA033}" type="pres">
      <dgm:prSet presAssocID="{F3036036-5751-4DDF-8CF2-8291FDC4B09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04434FE-8B0A-4EE1-83D7-3D9E0F2D6634}" type="pres">
      <dgm:prSet presAssocID="{BB2301E2-0E25-4FF6-BDAD-BCBEC1354F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207B-594D-454E-9DA2-2C18B1E290CD}" type="pres">
      <dgm:prSet presAssocID="{BB2301E2-0E25-4FF6-BDAD-BCBEC1354F45}" presName="dummy" presStyleCnt="0"/>
      <dgm:spPr/>
    </dgm:pt>
    <dgm:pt modelId="{4691D655-B1F8-4911-AD03-2F6886142AE0}" type="pres">
      <dgm:prSet presAssocID="{E95E6DBB-B362-4B24-8719-7EDA8A090B0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0AA086F-310D-40C2-9425-7E537F211080}" type="pres">
      <dgm:prSet presAssocID="{A9B2A0E7-D074-4B04-B819-06BFBEB25B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67952-2F31-4BA4-B333-A80A0CF92AA6}" type="pres">
      <dgm:prSet presAssocID="{A9B2A0E7-D074-4B04-B819-06BFBEB25B3E}" presName="dummy" presStyleCnt="0"/>
      <dgm:spPr/>
    </dgm:pt>
    <dgm:pt modelId="{CDFDFA42-A853-4242-A96D-7BCE0CAA2258}" type="pres">
      <dgm:prSet presAssocID="{E8718A89-4104-4BCC-8138-1849D291FC9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B80A8B9-1D4C-4AF2-9D9B-A209B6B4D478}" type="pres">
      <dgm:prSet presAssocID="{316D1F6E-87B9-4F3A-9601-E6B2293E12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44BEB-C89B-4FBA-BAF1-960CFE1E7B4D}" type="pres">
      <dgm:prSet presAssocID="{316D1F6E-87B9-4F3A-9601-E6B2293E1204}" presName="dummy" presStyleCnt="0"/>
      <dgm:spPr/>
    </dgm:pt>
    <dgm:pt modelId="{185BAD3E-1A23-4BD4-B5AB-465352FB9B7A}" type="pres">
      <dgm:prSet presAssocID="{C86630FC-AA95-462D-B4C4-0F70AFDA7F0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2713A61-4EED-40E8-A4A5-3027D54344E4}" type="presOf" srcId="{316D1F6E-87B9-4F3A-9601-E6B2293E1204}" destId="{3B80A8B9-1D4C-4AF2-9D9B-A209B6B4D478}" srcOrd="0" destOrd="0" presId="urn:microsoft.com/office/officeart/2005/8/layout/radial6"/>
    <dgm:cxn modelId="{758430F0-26D5-4361-AE01-711611258304}" type="presOf" srcId="{D30919D4-1FAA-4787-A91E-184676A42D2C}" destId="{3812A92F-4988-43D8-A237-79159ABBE58D}" srcOrd="0" destOrd="0" presId="urn:microsoft.com/office/officeart/2005/8/layout/radial6"/>
    <dgm:cxn modelId="{E5CFD8B3-9DD8-4381-AA76-417765DE5A3C}" type="presOf" srcId="{E8718A89-4104-4BCC-8138-1849D291FC9F}" destId="{CDFDFA42-A853-4242-A96D-7BCE0CAA2258}" srcOrd="0" destOrd="0" presId="urn:microsoft.com/office/officeart/2005/8/layout/radial6"/>
    <dgm:cxn modelId="{E6DBC938-9C56-4E93-BF48-1308D1825E50}" srcId="{D30919D4-1FAA-4787-A91E-184676A42D2C}" destId="{3B4A918E-AED3-4808-B030-C06BD15F08CF}" srcOrd="0" destOrd="0" parTransId="{66E52694-FA98-45C3-92CA-D48D7DA767EF}" sibTransId="{F3036036-5751-4DDF-8CF2-8291FDC4B09A}"/>
    <dgm:cxn modelId="{40799711-5BA9-4696-A38D-4E545D418A41}" srcId="{D30919D4-1FAA-4787-A91E-184676A42D2C}" destId="{BB2301E2-0E25-4FF6-BDAD-BCBEC1354F45}" srcOrd="1" destOrd="0" parTransId="{A858B0A9-3C91-45CD-B51F-55542DDC6FBA}" sibTransId="{E95E6DBB-B362-4B24-8719-7EDA8A090B0E}"/>
    <dgm:cxn modelId="{BACAE27B-414B-419D-B4CB-C8ECD1592559}" srcId="{D30919D4-1FAA-4787-A91E-184676A42D2C}" destId="{A9B2A0E7-D074-4B04-B819-06BFBEB25B3E}" srcOrd="2" destOrd="0" parTransId="{8A2F2F43-886B-4E3D-A5B8-22EA246C8C75}" sibTransId="{E8718A89-4104-4BCC-8138-1849D291FC9F}"/>
    <dgm:cxn modelId="{18E789FE-6283-44F8-9495-C2BBC8416522}" type="presOf" srcId="{3B4A918E-AED3-4808-B030-C06BD15F08CF}" destId="{5A8E11F9-0830-4F8C-8709-2954E944BF77}" srcOrd="0" destOrd="0" presId="urn:microsoft.com/office/officeart/2005/8/layout/radial6"/>
    <dgm:cxn modelId="{FECCE4D5-77C2-47B0-A449-21F0D27698AC}" type="presOf" srcId="{BB2301E2-0E25-4FF6-BDAD-BCBEC1354F45}" destId="{A04434FE-8B0A-4EE1-83D7-3D9E0F2D6634}" srcOrd="0" destOrd="0" presId="urn:microsoft.com/office/officeart/2005/8/layout/radial6"/>
    <dgm:cxn modelId="{75D76006-DCE2-41F8-B514-49A2977570AD}" type="presOf" srcId="{C86630FC-AA95-462D-B4C4-0F70AFDA7F03}" destId="{185BAD3E-1A23-4BD4-B5AB-465352FB9B7A}" srcOrd="0" destOrd="0" presId="urn:microsoft.com/office/officeart/2005/8/layout/radial6"/>
    <dgm:cxn modelId="{A7CA1119-F51B-4257-8AC5-E910F62EFEA2}" type="presOf" srcId="{E0E51D56-F0D6-4EBA-8534-863130548CE3}" destId="{3F92C31B-E7E2-4A51-B44B-AD26019F4EB0}" srcOrd="0" destOrd="0" presId="urn:microsoft.com/office/officeart/2005/8/layout/radial6"/>
    <dgm:cxn modelId="{C4161138-13B5-4574-8A91-F0208D831175}" type="presOf" srcId="{F3036036-5751-4DDF-8CF2-8291FDC4B09A}" destId="{731A9542-8D09-45B6-8AEF-A30800BDA033}" srcOrd="0" destOrd="0" presId="urn:microsoft.com/office/officeart/2005/8/layout/radial6"/>
    <dgm:cxn modelId="{C61EEA2F-30E3-4F7A-A76C-9CD623D00979}" srcId="{E0E51D56-F0D6-4EBA-8534-863130548CE3}" destId="{D30919D4-1FAA-4787-A91E-184676A42D2C}" srcOrd="0" destOrd="0" parTransId="{B274721A-203D-47D6-9ACB-EE0CCAD73526}" sibTransId="{9D228589-B0B2-43CF-8220-AA66B1227DAF}"/>
    <dgm:cxn modelId="{7E30C139-2A7E-42CF-AD36-4A51D189AC2B}" type="presOf" srcId="{A9B2A0E7-D074-4B04-B819-06BFBEB25B3E}" destId="{30AA086F-310D-40C2-9425-7E537F211080}" srcOrd="0" destOrd="0" presId="urn:microsoft.com/office/officeart/2005/8/layout/radial6"/>
    <dgm:cxn modelId="{E922DC0F-81B3-4D44-BE41-93CB1F554EAE}" type="presOf" srcId="{E95E6DBB-B362-4B24-8719-7EDA8A090B0E}" destId="{4691D655-B1F8-4911-AD03-2F6886142AE0}" srcOrd="0" destOrd="0" presId="urn:microsoft.com/office/officeart/2005/8/layout/radial6"/>
    <dgm:cxn modelId="{8C73A37D-03C6-414F-A632-19AEC2EBDFDE}" srcId="{D30919D4-1FAA-4787-A91E-184676A42D2C}" destId="{316D1F6E-87B9-4F3A-9601-E6B2293E1204}" srcOrd="3" destOrd="0" parTransId="{765F6BDC-B49F-493A-84D7-9A944EDD3C37}" sibTransId="{C86630FC-AA95-462D-B4C4-0F70AFDA7F03}"/>
    <dgm:cxn modelId="{319D8611-C88C-4650-858F-86D4748390DC}" type="presParOf" srcId="{3F92C31B-E7E2-4A51-B44B-AD26019F4EB0}" destId="{3812A92F-4988-43D8-A237-79159ABBE58D}" srcOrd="0" destOrd="0" presId="urn:microsoft.com/office/officeart/2005/8/layout/radial6"/>
    <dgm:cxn modelId="{F438173D-EEB5-4116-B86D-D0C0552AA383}" type="presParOf" srcId="{3F92C31B-E7E2-4A51-B44B-AD26019F4EB0}" destId="{5A8E11F9-0830-4F8C-8709-2954E944BF77}" srcOrd="1" destOrd="0" presId="urn:microsoft.com/office/officeart/2005/8/layout/radial6"/>
    <dgm:cxn modelId="{09C8D35B-8306-4A56-8E3D-4E3077EA7580}" type="presParOf" srcId="{3F92C31B-E7E2-4A51-B44B-AD26019F4EB0}" destId="{C62B5E11-1A5C-456A-98C1-50A66DAA495C}" srcOrd="2" destOrd="0" presId="urn:microsoft.com/office/officeart/2005/8/layout/radial6"/>
    <dgm:cxn modelId="{FDF15600-3FC7-4CA7-9B70-3918332B4C67}" type="presParOf" srcId="{3F92C31B-E7E2-4A51-B44B-AD26019F4EB0}" destId="{731A9542-8D09-45B6-8AEF-A30800BDA033}" srcOrd="3" destOrd="0" presId="urn:microsoft.com/office/officeart/2005/8/layout/radial6"/>
    <dgm:cxn modelId="{2C07E803-3A1C-4535-8D27-9B0BB9FFB830}" type="presParOf" srcId="{3F92C31B-E7E2-4A51-B44B-AD26019F4EB0}" destId="{A04434FE-8B0A-4EE1-83D7-3D9E0F2D6634}" srcOrd="4" destOrd="0" presId="urn:microsoft.com/office/officeart/2005/8/layout/radial6"/>
    <dgm:cxn modelId="{96A08062-020A-44F5-81B0-18AAD2637FCA}" type="presParOf" srcId="{3F92C31B-E7E2-4A51-B44B-AD26019F4EB0}" destId="{512C207B-594D-454E-9DA2-2C18B1E290CD}" srcOrd="5" destOrd="0" presId="urn:microsoft.com/office/officeart/2005/8/layout/radial6"/>
    <dgm:cxn modelId="{CACF9D4B-22C8-4873-941E-D371A86C0804}" type="presParOf" srcId="{3F92C31B-E7E2-4A51-B44B-AD26019F4EB0}" destId="{4691D655-B1F8-4911-AD03-2F6886142AE0}" srcOrd="6" destOrd="0" presId="urn:microsoft.com/office/officeart/2005/8/layout/radial6"/>
    <dgm:cxn modelId="{FB0FFCD2-3B42-4ABB-A8B9-005E9107C523}" type="presParOf" srcId="{3F92C31B-E7E2-4A51-B44B-AD26019F4EB0}" destId="{30AA086F-310D-40C2-9425-7E537F211080}" srcOrd="7" destOrd="0" presId="urn:microsoft.com/office/officeart/2005/8/layout/radial6"/>
    <dgm:cxn modelId="{E2DF9C64-EDD0-4C57-861E-4F194ACE8B5B}" type="presParOf" srcId="{3F92C31B-E7E2-4A51-B44B-AD26019F4EB0}" destId="{5B267952-2F31-4BA4-B333-A80A0CF92AA6}" srcOrd="8" destOrd="0" presId="urn:microsoft.com/office/officeart/2005/8/layout/radial6"/>
    <dgm:cxn modelId="{851FC35E-AA51-4D01-862C-A15C25030D47}" type="presParOf" srcId="{3F92C31B-E7E2-4A51-B44B-AD26019F4EB0}" destId="{CDFDFA42-A853-4242-A96D-7BCE0CAA2258}" srcOrd="9" destOrd="0" presId="urn:microsoft.com/office/officeart/2005/8/layout/radial6"/>
    <dgm:cxn modelId="{A72A6C0E-E0F4-4794-8672-4AA53791BF43}" type="presParOf" srcId="{3F92C31B-E7E2-4A51-B44B-AD26019F4EB0}" destId="{3B80A8B9-1D4C-4AF2-9D9B-A209B6B4D478}" srcOrd="10" destOrd="0" presId="urn:microsoft.com/office/officeart/2005/8/layout/radial6"/>
    <dgm:cxn modelId="{E98366B2-0721-4EB7-8C0F-8F8725FC05FC}" type="presParOf" srcId="{3F92C31B-E7E2-4A51-B44B-AD26019F4EB0}" destId="{EAA44BEB-C89B-4FBA-BAF1-960CFE1E7B4D}" srcOrd="11" destOrd="0" presId="urn:microsoft.com/office/officeart/2005/8/layout/radial6"/>
    <dgm:cxn modelId="{EED0F61D-0664-45D7-B02F-2CE3A52A7DE6}" type="presParOf" srcId="{3F92C31B-E7E2-4A51-B44B-AD26019F4EB0}" destId="{185BAD3E-1A23-4BD4-B5AB-465352FB9B7A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0BE17-2458-4FB2-8ACB-564B3C061CC7}" type="doc">
      <dgm:prSet loTypeId="urn:microsoft.com/office/officeart/2005/8/layout/arrow5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DC9543-6435-4043-BCB6-62E6E4FB81DD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/>
            <a:t>Чіткіша вимова</a:t>
          </a:r>
          <a:endParaRPr lang="ru-RU" b="1" dirty="0"/>
        </a:p>
      </dgm:t>
    </dgm:pt>
    <dgm:pt modelId="{953A5253-E52A-48D8-884D-332021142374}" type="parTrans" cxnId="{AF7DCB3F-B287-44CE-BB6D-ED50D93BA742}">
      <dgm:prSet/>
      <dgm:spPr/>
      <dgm:t>
        <a:bodyPr/>
        <a:lstStyle/>
        <a:p>
          <a:endParaRPr lang="ru-RU"/>
        </a:p>
      </dgm:t>
    </dgm:pt>
    <dgm:pt modelId="{90784F4B-A822-4FD7-ABCC-7EA2E1CF621C}" type="sibTrans" cxnId="{AF7DCB3F-B287-44CE-BB6D-ED50D93BA742}">
      <dgm:prSet/>
      <dgm:spPr/>
      <dgm:t>
        <a:bodyPr/>
        <a:lstStyle/>
        <a:p>
          <a:endParaRPr lang="ru-RU"/>
        </a:p>
      </dgm:t>
    </dgm:pt>
    <dgm:pt modelId="{65687DE5-5166-402F-A36B-6A71EA3460DD}">
      <dgm:prSet phldrT="[Текст]"/>
      <dgm:spPr/>
      <dgm:t>
        <a:bodyPr/>
        <a:lstStyle/>
        <a:p>
          <a:r>
            <a:rPr lang="uk-UA" b="1" dirty="0" smtClean="0"/>
            <a:t>Краще розвинені м’язи</a:t>
          </a:r>
          <a:endParaRPr lang="ru-RU" b="1" dirty="0"/>
        </a:p>
      </dgm:t>
    </dgm:pt>
    <dgm:pt modelId="{9FF6CD40-A992-4918-898E-D836E85986B5}" type="parTrans" cxnId="{47C56D98-AA22-4E91-9F1D-B4DC6FF0B834}">
      <dgm:prSet/>
      <dgm:spPr/>
      <dgm:t>
        <a:bodyPr/>
        <a:lstStyle/>
        <a:p>
          <a:endParaRPr lang="ru-RU"/>
        </a:p>
      </dgm:t>
    </dgm:pt>
    <dgm:pt modelId="{C425DDBD-8470-4AC4-B978-1E0FD85A4FE0}" type="sibTrans" cxnId="{47C56D98-AA22-4E91-9F1D-B4DC6FF0B834}">
      <dgm:prSet/>
      <dgm:spPr/>
      <dgm:t>
        <a:bodyPr/>
        <a:lstStyle/>
        <a:p>
          <a:endParaRPr lang="ru-RU"/>
        </a:p>
      </dgm:t>
    </dgm:pt>
    <dgm:pt modelId="{FC0489B5-B758-4FD4-BCAD-59CD669D4356}" type="pres">
      <dgm:prSet presAssocID="{69E0BE17-2458-4FB2-8ACB-564B3C061C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8E317-DBBD-4CBE-8392-977F9117CC49}" type="pres">
      <dgm:prSet presAssocID="{3FDC9543-6435-4043-BCB6-62E6E4FB81D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5547E-89D2-4732-B21C-B15B32968335}" type="pres">
      <dgm:prSet presAssocID="{65687DE5-5166-402F-A36B-6A71EA3460D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34EEC-9200-4531-ADEA-3B26125DA260}" type="presOf" srcId="{69E0BE17-2458-4FB2-8ACB-564B3C061CC7}" destId="{FC0489B5-B758-4FD4-BCAD-59CD669D4356}" srcOrd="0" destOrd="0" presId="urn:microsoft.com/office/officeart/2005/8/layout/arrow5"/>
    <dgm:cxn modelId="{71893F07-442C-4D88-9152-259BA48464A6}" type="presOf" srcId="{65687DE5-5166-402F-A36B-6A71EA3460DD}" destId="{8235547E-89D2-4732-B21C-B15B32968335}" srcOrd="0" destOrd="0" presId="urn:microsoft.com/office/officeart/2005/8/layout/arrow5"/>
    <dgm:cxn modelId="{47C56D98-AA22-4E91-9F1D-B4DC6FF0B834}" srcId="{69E0BE17-2458-4FB2-8ACB-564B3C061CC7}" destId="{65687DE5-5166-402F-A36B-6A71EA3460DD}" srcOrd="1" destOrd="0" parTransId="{9FF6CD40-A992-4918-898E-D836E85986B5}" sibTransId="{C425DDBD-8470-4AC4-B978-1E0FD85A4FE0}"/>
    <dgm:cxn modelId="{AF7DCB3F-B287-44CE-BB6D-ED50D93BA742}" srcId="{69E0BE17-2458-4FB2-8ACB-564B3C061CC7}" destId="{3FDC9543-6435-4043-BCB6-62E6E4FB81DD}" srcOrd="0" destOrd="0" parTransId="{953A5253-E52A-48D8-884D-332021142374}" sibTransId="{90784F4B-A822-4FD7-ABCC-7EA2E1CF621C}"/>
    <dgm:cxn modelId="{238D5A8D-F080-45CD-B5BA-070DC9BD2779}" type="presOf" srcId="{3FDC9543-6435-4043-BCB6-62E6E4FB81DD}" destId="{D998E317-DBBD-4CBE-8392-977F9117CC49}" srcOrd="0" destOrd="0" presId="urn:microsoft.com/office/officeart/2005/8/layout/arrow5"/>
    <dgm:cxn modelId="{3CDBF4BF-D2BC-45E1-8F2C-E900AD699559}" type="presParOf" srcId="{FC0489B5-B758-4FD4-BCAD-59CD669D4356}" destId="{D998E317-DBBD-4CBE-8392-977F9117CC49}" srcOrd="0" destOrd="0" presId="urn:microsoft.com/office/officeart/2005/8/layout/arrow5"/>
    <dgm:cxn modelId="{FEC678F1-F798-49DE-B862-D43E797E5B3A}" type="presParOf" srcId="{FC0489B5-B758-4FD4-BCAD-59CD669D4356}" destId="{8235547E-89D2-4732-B21C-B15B32968335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BAD3E-1A23-4BD4-B5AB-465352FB9B7A}">
      <dsp:nvSpPr>
        <dsp:cNvPr id="0" name=""/>
        <dsp:cNvSpPr/>
      </dsp:nvSpPr>
      <dsp:spPr>
        <a:xfrm>
          <a:off x="1731625" y="713888"/>
          <a:ext cx="4766349" cy="4766349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DFA42-A853-4242-A96D-7BCE0CAA2258}">
      <dsp:nvSpPr>
        <dsp:cNvPr id="0" name=""/>
        <dsp:cNvSpPr/>
      </dsp:nvSpPr>
      <dsp:spPr>
        <a:xfrm>
          <a:off x="1731625" y="713888"/>
          <a:ext cx="4766349" cy="476634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-3000431"/>
            <a:satOff val="0"/>
            <a:lumOff val="10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1D655-B1F8-4911-AD03-2F6886142AE0}">
      <dsp:nvSpPr>
        <dsp:cNvPr id="0" name=""/>
        <dsp:cNvSpPr/>
      </dsp:nvSpPr>
      <dsp:spPr>
        <a:xfrm>
          <a:off x="1731625" y="713888"/>
          <a:ext cx="4766349" cy="4766349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4">
            <a:hueOff val="-1500215"/>
            <a:satOff val="0"/>
            <a:lumOff val="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A9542-8D09-45B6-8AEF-A30800BDA033}">
      <dsp:nvSpPr>
        <dsp:cNvPr id="0" name=""/>
        <dsp:cNvSpPr/>
      </dsp:nvSpPr>
      <dsp:spPr>
        <a:xfrm>
          <a:off x="1731625" y="713888"/>
          <a:ext cx="4766349" cy="4766349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2A92F-4988-43D8-A237-79159ABBE58D}">
      <dsp:nvSpPr>
        <dsp:cNvPr id="0" name=""/>
        <dsp:cNvSpPr/>
      </dsp:nvSpPr>
      <dsp:spPr>
        <a:xfrm>
          <a:off x="3017787" y="2000051"/>
          <a:ext cx="2194024" cy="21940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Розвиток та корекція пізнавальних процесів</a:t>
          </a:r>
          <a:endParaRPr lang="ru-RU" sz="1800" b="1" kern="1200" dirty="0"/>
        </a:p>
      </dsp:txBody>
      <dsp:txXfrm>
        <a:off x="3017787" y="2000051"/>
        <a:ext cx="2194024" cy="2194024"/>
      </dsp:txXfrm>
    </dsp:sp>
    <dsp:sp modelId="{5A8E11F9-0830-4F8C-8709-2954E944BF77}">
      <dsp:nvSpPr>
        <dsp:cNvPr id="0" name=""/>
        <dsp:cNvSpPr/>
      </dsp:nvSpPr>
      <dsp:spPr>
        <a:xfrm>
          <a:off x="3346891" y="1269"/>
          <a:ext cx="1535816" cy="15358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Тактильні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аналізатори</a:t>
          </a:r>
          <a:endParaRPr lang="ru-RU" sz="1600" kern="1200" dirty="0"/>
        </a:p>
      </dsp:txBody>
      <dsp:txXfrm>
        <a:off x="3346891" y="1269"/>
        <a:ext cx="1535816" cy="1535816"/>
      </dsp:txXfrm>
    </dsp:sp>
    <dsp:sp modelId="{A04434FE-8B0A-4EE1-83D7-3D9E0F2D6634}">
      <dsp:nvSpPr>
        <dsp:cNvPr id="0" name=""/>
        <dsp:cNvSpPr/>
      </dsp:nvSpPr>
      <dsp:spPr>
        <a:xfrm>
          <a:off x="5674776" y="2329155"/>
          <a:ext cx="1535816" cy="1535816"/>
        </a:xfrm>
        <a:prstGeom prst="ellipse">
          <a:avLst/>
        </a:prstGeom>
        <a:solidFill>
          <a:schemeClr val="accent4">
            <a:hueOff val="-1500215"/>
            <a:satOff val="0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Зорові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аналізато</a:t>
          </a: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ри</a:t>
          </a:r>
          <a:endParaRPr lang="ru-RU" sz="1600" kern="1200" dirty="0"/>
        </a:p>
      </dsp:txBody>
      <dsp:txXfrm>
        <a:off x="5674776" y="2329155"/>
        <a:ext cx="1535816" cy="1535816"/>
      </dsp:txXfrm>
    </dsp:sp>
    <dsp:sp modelId="{30AA086F-310D-40C2-9425-7E537F211080}">
      <dsp:nvSpPr>
        <dsp:cNvPr id="0" name=""/>
        <dsp:cNvSpPr/>
      </dsp:nvSpPr>
      <dsp:spPr>
        <a:xfrm>
          <a:off x="3346891" y="4657040"/>
          <a:ext cx="1535816" cy="1535816"/>
        </a:xfrm>
        <a:prstGeom prst="ellipse">
          <a:avLst/>
        </a:prstGeom>
        <a:solidFill>
          <a:schemeClr val="accent4">
            <a:hueOff val="-3000431"/>
            <a:satOff val="0"/>
            <a:lumOff val="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Слухові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аналіза</a:t>
          </a:r>
          <a:endParaRPr lang="uk-U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тори</a:t>
          </a:r>
          <a:endParaRPr lang="ru-RU" sz="1600" kern="1200" dirty="0"/>
        </a:p>
      </dsp:txBody>
      <dsp:txXfrm>
        <a:off x="3346891" y="4657040"/>
        <a:ext cx="1535816" cy="1535816"/>
      </dsp:txXfrm>
    </dsp:sp>
    <dsp:sp modelId="{3B80A8B9-1D4C-4AF2-9D9B-A209B6B4D478}">
      <dsp:nvSpPr>
        <dsp:cNvPr id="0" name=""/>
        <dsp:cNvSpPr/>
      </dsp:nvSpPr>
      <dsp:spPr>
        <a:xfrm>
          <a:off x="1019006" y="2329155"/>
          <a:ext cx="1535816" cy="1535816"/>
        </a:xfrm>
        <a:prstGeom prst="ellipse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Кинестетичні</a:t>
          </a: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аналі</a:t>
          </a:r>
          <a:endParaRPr lang="uk-UA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затори</a:t>
          </a:r>
          <a:endParaRPr lang="ru-RU" sz="1400" kern="1200" dirty="0"/>
        </a:p>
      </dsp:txBody>
      <dsp:txXfrm>
        <a:off x="1019006" y="2329155"/>
        <a:ext cx="1535816" cy="15358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98E317-DBBD-4CBE-8392-977F9117CC49}">
      <dsp:nvSpPr>
        <dsp:cNvPr id="0" name=""/>
        <dsp:cNvSpPr/>
      </dsp:nvSpPr>
      <dsp:spPr>
        <a:xfrm rot="16200000">
          <a:off x="702" y="284857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 </a:t>
          </a:r>
          <a:r>
            <a:rPr lang="uk-UA" sz="3500" b="1" kern="1200" dirty="0" smtClean="0"/>
            <a:t>Чіткіша вимова</a:t>
          </a:r>
          <a:endParaRPr lang="ru-RU" sz="3500" b="1" kern="1200" dirty="0"/>
        </a:p>
      </dsp:txBody>
      <dsp:txXfrm rot="16200000">
        <a:off x="702" y="284857"/>
        <a:ext cx="4002285" cy="4002285"/>
      </dsp:txXfrm>
    </dsp:sp>
    <dsp:sp modelId="{8235547E-89D2-4732-B21C-B15B32968335}">
      <dsp:nvSpPr>
        <dsp:cNvPr id="0" name=""/>
        <dsp:cNvSpPr/>
      </dsp:nvSpPr>
      <dsp:spPr>
        <a:xfrm rot="5400000">
          <a:off x="4226611" y="284857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10000"/>
                <a:satMod val="300000"/>
              </a:schemeClr>
            </a:gs>
            <a:gs pos="34000">
              <a:schemeClr val="accent4">
                <a:hueOff val="-4500646"/>
                <a:satOff val="0"/>
                <a:lumOff val="16471"/>
                <a:alphaOff val="0"/>
                <a:tint val="13500"/>
                <a:satMod val="25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Краще розвинені м’язи</a:t>
          </a:r>
          <a:endParaRPr lang="ru-RU" sz="3500" b="1" kern="1200" dirty="0"/>
        </a:p>
      </dsp:txBody>
      <dsp:txXfrm rot="5400000">
        <a:off x="4226611" y="284857"/>
        <a:ext cx="4002285" cy="4002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103;\Downloads\MVI_9807%20(online-video-cutter.com)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MVI_9808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journal.com.ua/navishho-ljudini-spilkuvannja.html" TargetMode="External"/><Relationship Id="rId7" Type="http://schemas.openxmlformats.org/officeDocument/2006/relationships/hyperlink" Target="https://korektolog.com/index.php/metogykamnu/83-organ-movlenstat" TargetMode="External"/><Relationship Id="rId2" Type="http://schemas.openxmlformats.org/officeDocument/2006/relationships/hyperlink" Target="http://edufuture.biz/index.php?ti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ady.in.ua/2015/05/jak-rozvyty-mimiku.html" TargetMode="External"/><Relationship Id="rId5" Type="http://schemas.openxmlformats.org/officeDocument/2006/relationships/hyperlink" Target="https://www.logoclub.com.ua/poradi-psikhologa/71-psikhogimnastichni-vpravi-dlya-vsebichnogo-rozvitku-ditini" TargetMode="External"/><Relationship Id="rId4" Type="http://schemas.openxmlformats.org/officeDocument/2006/relationships/hyperlink" Target="http://metodportal.com/node/2114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724720"/>
          </a:xfrm>
        </p:spPr>
        <p:txBody>
          <a:bodyPr>
            <a:noAutofit/>
          </a:bodyPr>
          <a:lstStyle/>
          <a:p>
            <a:r>
              <a:rPr lang="ru-RU" sz="4800" b="1" dirty="0" err="1" smtClean="0"/>
              <a:t>Гірська</a:t>
            </a:r>
            <a:r>
              <a:rPr lang="ru-RU" sz="4800" b="1" dirty="0" smtClean="0"/>
              <a:t> </a:t>
            </a:r>
            <a:br>
              <a:rPr lang="ru-RU" sz="4800" b="1" dirty="0" smtClean="0"/>
            </a:br>
            <a:r>
              <a:rPr lang="ru-RU" sz="4800" b="1" dirty="0" err="1" smtClean="0"/>
              <a:t>обласна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спеціальна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загальноосвітня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 err="1" smtClean="0"/>
              <a:t>школа-інтернат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13434"/>
          </a:xfrm>
        </p:spPr>
        <p:txBody>
          <a:bodyPr>
            <a:noAutofit/>
          </a:bodyPr>
          <a:lstStyle/>
          <a:p>
            <a:r>
              <a:rPr lang="uk-UA" sz="3600" dirty="0" smtClean="0"/>
              <a:t>Артикуляційно-мімічна гімнастика являє собою основу формування фонем і виправлення порушень </a:t>
            </a:r>
            <a:r>
              <a:rPr lang="uk-UA" sz="3600" dirty="0" err="1" smtClean="0"/>
              <a:t>звуковимови</a:t>
            </a:r>
            <a:r>
              <a:rPr lang="uk-UA" sz="3600" dirty="0" smtClean="0"/>
              <a:t> .</a:t>
            </a:r>
            <a:endParaRPr lang="ru-RU" sz="3600" dirty="0"/>
          </a:p>
        </p:txBody>
      </p:sp>
      <p:pic>
        <p:nvPicPr>
          <p:cNvPr id="5" name="Содержимое 4" descr="IMG_8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8004" y="3429000"/>
            <a:ext cx="4320480" cy="2880320"/>
          </a:xfrm>
        </p:spPr>
      </p:pic>
      <p:pic>
        <p:nvPicPr>
          <p:cNvPr id="4" name="Содержимое 3" descr="IMG_8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 flipV="1">
            <a:off x="179512" y="3429000"/>
            <a:ext cx="4320480" cy="288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13434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Вона включає вправи для тренування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4578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4800" dirty="0" smtClean="0"/>
              <a:t>Положень язика</a:t>
            </a:r>
          </a:p>
          <a:p>
            <a:pPr>
              <a:buFont typeface="Wingdings" pitchFamily="2" charset="2"/>
              <a:buChar char="§"/>
            </a:pPr>
            <a:r>
              <a:rPr lang="uk-UA" sz="4800" dirty="0" smtClean="0"/>
              <a:t>Положень губ</a:t>
            </a:r>
          </a:p>
          <a:p>
            <a:pPr>
              <a:buFont typeface="Wingdings" pitchFamily="2" charset="2"/>
              <a:buChar char="§"/>
            </a:pPr>
            <a:r>
              <a:rPr lang="uk-UA" sz="4800" dirty="0" smtClean="0"/>
              <a:t>Положень м’якого піднебіння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Вправи для розвитку власної міміки: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/>
              <a:t>Піднімайте і опускайте брови;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Широко відкривайте і закривайте рот;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Посміхайтеся якомога ширше, але не оголюючи зуби, потім різко складайте губи </a:t>
            </a:r>
            <a:r>
              <a:rPr lang="uk-UA" sz="3200" dirty="0" err="1" smtClean="0"/>
              <a:t>“бантиком”</a:t>
            </a:r>
            <a:r>
              <a:rPr lang="uk-UA" sz="3200" dirty="0" smtClean="0"/>
              <a:t> або </a:t>
            </a:r>
            <a:r>
              <a:rPr lang="uk-UA" sz="3200" dirty="0" err="1" smtClean="0"/>
              <a:t>“качечкою”</a:t>
            </a:r>
            <a:r>
              <a:rPr lang="uk-UA" sz="32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3200" dirty="0" smtClean="0"/>
              <a:t>Широко відкривайте очі і мружтесь.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87344" cy="1362075"/>
          </a:xfrm>
        </p:spPr>
        <p:txBody>
          <a:bodyPr/>
          <a:lstStyle/>
          <a:p>
            <a:pPr algn="ctr"/>
            <a:r>
              <a:rPr lang="uk-UA" dirty="0" smtClean="0"/>
              <a:t>Вправи на емоційне забарвлення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5224464"/>
          </a:xfrm>
        </p:spPr>
        <p:txBody>
          <a:bodyPr>
            <a:no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Страждання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Радість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Подив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Обурення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Переляк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Шок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Гнів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smtClean="0"/>
              <a:t>Безвихідь</a:t>
            </a:r>
            <a:endParaRPr lang="uk-UA" sz="2800" b="1" dirty="0" smtClean="0"/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Задума</a:t>
            </a:r>
          </a:p>
          <a:p>
            <a:pPr marL="512064" indent="-457200">
              <a:buFont typeface="+mj-lt"/>
              <a:buAutoNum type="arabicPeriod"/>
            </a:pPr>
            <a:r>
              <a:rPr lang="uk-UA" sz="2800" b="1" dirty="0" smtClean="0"/>
              <a:t>Захоплення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Артикуляційно-мімічні вправи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79432" cy="47477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4400" dirty="0" smtClean="0"/>
              <a:t>Сприяють зміцненню м’язів мовного апарату</a:t>
            </a:r>
          </a:p>
          <a:p>
            <a:pPr>
              <a:buFont typeface="Arial" pitchFamily="34" charset="0"/>
              <a:buChar char="•"/>
            </a:pPr>
            <a:r>
              <a:rPr lang="uk-UA" sz="4400" dirty="0" smtClean="0"/>
              <a:t>Формують правильні, повноцінні рухи артикуляційних органів</a:t>
            </a:r>
          </a:p>
          <a:p>
            <a:pPr>
              <a:buFont typeface="Arial" pitchFamily="34" charset="0"/>
              <a:buChar char="•"/>
            </a:pPr>
            <a:r>
              <a:rPr lang="uk-UA" sz="4400" dirty="0" smtClean="0"/>
              <a:t>Покращують дикцію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 щодо проведення </a:t>
            </a:r>
            <a:r>
              <a:rPr lang="uk-UA" dirty="0" err="1" smtClean="0"/>
              <a:t>мімораеробіки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439472" cy="4819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 Проводити гімнастику систематично, щоб сформовані навички закріплювались;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Проводити гімнастику щодня 2 рази в день по 5-10 хвилин, не раніше ніж  через 1 годину після прийому їжі;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Спочатку проводити вправи перед великим дзеркалом, де дитина буде бачити і себе і вчителя;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Слідкуйте, щоб дитина виконувала вправи повільно, плавно, чітко;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Будьте терплячими! Тільки позитивний настрій і ситуація успіху!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Якщо рухи в процесі виконання стають неточними, хаотичними, краще закінчити заняття, тому що дитина втомилася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Особливо будьте уважними і обережними, виконуючи вправи на розвиток мовного дихання. Достатньо виконувати таку вправу 1-2 рази.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/>
              <a:t>Використання </a:t>
            </a:r>
            <a:r>
              <a:rPr lang="uk-UA" sz="4000" b="1" dirty="0" err="1" smtClean="0"/>
              <a:t>мімоаеробіки</a:t>
            </a:r>
            <a:r>
              <a:rPr lang="uk-UA" sz="4000" b="1" dirty="0" smtClean="0"/>
              <a:t> на різних етапах уроку</a:t>
            </a:r>
            <a:endParaRPr lang="ru-RU" sz="4000" b="1" dirty="0"/>
          </a:p>
        </p:txBody>
      </p:sp>
      <p:pic>
        <p:nvPicPr>
          <p:cNvPr id="5" name="Содержимое 4" descr="IMG_8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882775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8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896545" cy="3264363"/>
          </a:xfrm>
        </p:spPr>
      </p:pic>
      <p:pic>
        <p:nvPicPr>
          <p:cNvPr id="5" name="Рисунок 4" descr="IMG_8611.JPG"/>
          <p:cNvPicPr>
            <a:picLocks noChangeAspect="1"/>
          </p:cNvPicPr>
          <p:nvPr/>
        </p:nvPicPr>
        <p:blipFill>
          <a:blip r:embed="rId3" cstate="print"/>
          <a:srcRect l="10688" r="14495"/>
          <a:stretch>
            <a:fillRect/>
          </a:stretch>
        </p:blipFill>
        <p:spPr>
          <a:xfrm>
            <a:off x="5220072" y="260648"/>
            <a:ext cx="3672408" cy="3272338"/>
          </a:xfrm>
          <a:prstGeom prst="rect">
            <a:avLst/>
          </a:prstGeom>
        </p:spPr>
      </p:pic>
      <p:pic>
        <p:nvPicPr>
          <p:cNvPr id="6" name="Рисунок 5" descr="IMG_8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1" y="3645024"/>
            <a:ext cx="4536503" cy="3024336"/>
          </a:xfrm>
          <a:prstGeom prst="rect">
            <a:avLst/>
          </a:prstGeom>
        </p:spPr>
      </p:pic>
      <p:pic>
        <p:nvPicPr>
          <p:cNvPr id="7" name="Рисунок 6" descr="IMG_8613.JPG"/>
          <p:cNvPicPr>
            <a:picLocks noChangeAspect="1"/>
          </p:cNvPicPr>
          <p:nvPr/>
        </p:nvPicPr>
        <p:blipFill>
          <a:blip r:embed="rId5" cstate="print"/>
          <a:srcRect r="11833"/>
          <a:stretch>
            <a:fillRect/>
          </a:stretch>
        </p:blipFill>
        <p:spPr>
          <a:xfrm>
            <a:off x="4932040" y="3678378"/>
            <a:ext cx="3960440" cy="299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8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5292589" cy="3528392"/>
          </a:xfrm>
        </p:spPr>
      </p:pic>
      <p:pic>
        <p:nvPicPr>
          <p:cNvPr id="5" name="Рисунок 4" descr="IMG_8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24944"/>
            <a:ext cx="5604115" cy="373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ICT0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56376" cy="596728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850"/>
          </a:xfrm>
        </p:spPr>
        <p:txBody>
          <a:bodyPr>
            <a:normAutofit/>
          </a:bodyPr>
          <a:lstStyle/>
          <a:p>
            <a:pPr algn="r"/>
            <a:r>
              <a:rPr lang="uk-UA" b="1" dirty="0" err="1" smtClean="0"/>
              <a:t>Мімоаеробіка</a:t>
            </a:r>
            <a:r>
              <a:rPr lang="uk-UA" b="1" dirty="0" smtClean="0"/>
              <a:t> (</a:t>
            </a:r>
            <a:r>
              <a:rPr lang="en-US" b="1" dirty="0" err="1" smtClean="0"/>
              <a:t>feysbilding</a:t>
            </a:r>
            <a:r>
              <a:rPr lang="uk-UA" b="1" dirty="0" smtClean="0"/>
              <a:t>) як засіб корекції мовленнєвих вад дітей з особливими освітніми потребами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Жук О. В.</a:t>
            </a:r>
            <a:br>
              <a:rPr lang="uk-UA" sz="2400" dirty="0" smtClean="0"/>
            </a:br>
            <a:r>
              <a:rPr lang="uk-UA" sz="2400" dirty="0" smtClean="0"/>
              <a:t>Єгорова М. В.</a:t>
            </a:r>
            <a:br>
              <a:rPr lang="uk-UA" sz="2400" dirty="0" smtClean="0"/>
            </a:br>
            <a:r>
              <a:rPr lang="uk-UA" sz="2400" dirty="0" err="1" smtClean="0"/>
              <a:t>Міньковська</a:t>
            </a:r>
            <a:r>
              <a:rPr lang="uk-UA" sz="2400" dirty="0" smtClean="0"/>
              <a:t> І. В.</a:t>
            </a:r>
            <a:br>
              <a:rPr lang="uk-UA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09088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8439472" cy="5965848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Гімнастика для поліпшення артикуляції</a:t>
            </a:r>
            <a:endParaRPr lang="ru-RU" sz="8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511480" cy="489180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uk-UA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VI_9807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6780" y="548680"/>
            <a:ext cx="8187167" cy="614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VI_9808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3" y="332656"/>
            <a:ext cx="8256917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Використані джерела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>
                <a:hlinkClick r:id="rId2"/>
              </a:rPr>
              <a:t>http://edufuture.biz/index.php?title</a:t>
            </a:r>
            <a:r>
              <a:rPr lang="ru-RU" dirty="0" smtClean="0"/>
              <a:t>=</a:t>
            </a:r>
          </a:p>
          <a:p>
            <a:r>
              <a:rPr lang="ru-RU" u="sng" dirty="0" smtClean="0">
                <a:hlinkClick r:id="rId3"/>
              </a:rPr>
              <a:t>http://wjournal.com.ua/navishho-ljudini-spilkuvannja.html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http://metodportal.com/node/21147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https://www.logoclub.com.ua/poradi-psikhologa/71-psikhogimnastichni-vpravi-dlya-vsebichnogo-rozvitku-ditini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https://www.ilady.in.ua/2015/05/jak-rozvyty-mimiku.html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https://korektolog.com/index.php/metogykamnu/83-organ-movlenstat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53794"/>
          </a:xfrm>
        </p:spPr>
        <p:txBody>
          <a:bodyPr>
            <a:noAutofit/>
          </a:bodyPr>
          <a:lstStyle/>
          <a:p>
            <a:pPr algn="ctr"/>
            <a:r>
              <a:rPr lang="uk-UA" sz="11500" b="1" dirty="0" smtClean="0"/>
              <a:t>Дякуємо за увагу!</a:t>
            </a:r>
            <a:endParaRPr lang="ru-RU" sz="11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1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Жодна людина не існує сама по собі… Кожен із нас може жити лише серед людей…</a:t>
            </a:r>
            <a:endParaRPr lang="ru-RU" sz="2800" b="1" dirty="0"/>
          </a:p>
        </p:txBody>
      </p:sp>
      <p:pic>
        <p:nvPicPr>
          <p:cNvPr id="4" name="Содержимое 3" descr="osobennosti_obsheniya_detej_v_rannem_vozraste_701_9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82775"/>
            <a:ext cx="762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Гра-</a:t>
            </a:r>
            <a:r>
              <a:rPr lang="uk-UA" sz="3200" dirty="0" smtClean="0"/>
              <a:t> це основний метод роботи з дітьми. Гра робить сам процес навчання емоційним, дієвим.</a:t>
            </a:r>
            <a:endParaRPr lang="ru-RU" sz="3200" dirty="0"/>
          </a:p>
        </p:txBody>
      </p:sp>
      <p:pic>
        <p:nvPicPr>
          <p:cNvPr id="4" name="Содержимое 3" descr="IMG_8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56538"/>
            <a:ext cx="6597352" cy="4398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19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4">
                    <a:lumMod val="50000"/>
                  </a:schemeClr>
                </a:solidFill>
              </a:rPr>
              <a:t>Людське спілкування – це не тільки мовлення і слухання, а і складний процес мімічних дій і рухів тіла. Ні слово, ні мова не можуть існувати поза руховою активністю людини.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892480" cy="3161506"/>
          </a:xfrm>
        </p:spPr>
        <p:txBody>
          <a:bodyPr>
            <a:normAutofit fontScale="90000"/>
          </a:bodyPr>
          <a:lstStyle/>
          <a:p>
            <a:r>
              <a:rPr lang="uk-UA" sz="3100" dirty="0" err="1" smtClean="0"/>
              <a:t>Міміка-</a:t>
            </a:r>
            <a:r>
              <a:rPr lang="uk-UA" sz="3100" dirty="0" smtClean="0"/>
              <a:t> рухи м’язів обличчя, які є мимовільними або навмисним вираженням почуттів. Міміка є одним із засобів спілкування між людьми, формою вираження їх емоційного стану.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Рисунок 4" descr="IMG_8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08920"/>
            <a:ext cx="5832648" cy="388843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0928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Паралельно з мімікою потрібно розвивати мовний </a:t>
            </a:r>
            <a:r>
              <a:rPr lang="uk-UA" sz="3200" dirty="0" err="1" smtClean="0"/>
              <a:t>апарат-</a:t>
            </a:r>
            <a:r>
              <a:rPr lang="uk-UA" sz="3200" dirty="0" smtClean="0"/>
              <a:t> ці </a:t>
            </a:r>
            <a:r>
              <a:rPr lang="uk-UA" sz="3200" smtClean="0"/>
              <a:t>два </a:t>
            </a:r>
            <a:r>
              <a:rPr lang="uk-UA" sz="3200" smtClean="0"/>
              <a:t>механізми нерозривно </a:t>
            </a:r>
            <a:r>
              <a:rPr lang="uk-UA" sz="3200" dirty="0" smtClean="0"/>
              <a:t>пов’язані між собою.</a:t>
            </a:r>
            <a:endParaRPr lang="ru-RU" sz="3200" dirty="0"/>
          </a:p>
        </p:txBody>
      </p:sp>
      <p:pic>
        <p:nvPicPr>
          <p:cNvPr id="4" name="Содержимое 3" descr="PICT0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386576"/>
            <a:ext cx="5518356" cy="4138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 вимові і міміки існує </a:t>
            </a:r>
            <a:r>
              <a:rPr lang="uk-UA" dirty="0" err="1" smtClean="0"/>
              <a:t>“кругова</a:t>
            </a:r>
            <a:r>
              <a:rPr lang="uk-UA" dirty="0" smtClean="0"/>
              <a:t> </a:t>
            </a:r>
            <a:r>
              <a:rPr lang="uk-UA" dirty="0" err="1" smtClean="0"/>
              <a:t>порука”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</TotalTime>
  <Words>400</Words>
  <Application>Microsoft Office PowerPoint</Application>
  <PresentationFormat>Экран (4:3)</PresentationFormat>
  <Paragraphs>66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Гірська  обласна спеціальна загальноосвітня  школа-інтернат</vt:lpstr>
      <vt:lpstr>Мімоаеробіка (feysbilding) як засіб корекції мовленнєвих вад дітей з особливими освітніми потребами  Жук О. В. Єгорова М. В. Міньковська І. В. </vt:lpstr>
      <vt:lpstr>Жодна людина не існує сама по собі… Кожен із нас може жити лише серед людей…</vt:lpstr>
      <vt:lpstr>Гра- це основний метод роботи з дітьми. Гра робить сам процес навчання емоційним, дієвим.</vt:lpstr>
      <vt:lpstr>Слайд 5</vt:lpstr>
      <vt:lpstr>Слайд 6</vt:lpstr>
      <vt:lpstr>Міміка- рухи м’язів обличчя, які є мимовільними або навмисним вираженням почуттів. Міміка є одним із засобів спілкування між людьми, формою вираження їх емоційного стану. </vt:lpstr>
      <vt:lpstr>Паралельно з мімікою потрібно розвивати мовний апарат- ці два механізми нерозривно пов’язані між собою.</vt:lpstr>
      <vt:lpstr>У вимові і міміки існує “кругова порука”</vt:lpstr>
      <vt:lpstr>Артикуляційно-мімічна гімнастика являє собою основу формування фонем і виправлення порушень звуковимови .</vt:lpstr>
      <vt:lpstr>Вона включає вправи для тренування </vt:lpstr>
      <vt:lpstr>Вправи для розвитку власної міміки:</vt:lpstr>
      <vt:lpstr>Вправи на емоційне забарвлення</vt:lpstr>
      <vt:lpstr>Артикуляційно-мімічні вправи </vt:lpstr>
      <vt:lpstr>Рекомендації щодо проведення мімораеробіки</vt:lpstr>
      <vt:lpstr>Використання мімоаеробіки на різних етапах уроку</vt:lpstr>
      <vt:lpstr>Слайд 17</vt:lpstr>
      <vt:lpstr>Слайд 18</vt:lpstr>
      <vt:lpstr>Слайд 19</vt:lpstr>
      <vt:lpstr>Гімнастика для поліпшення артикуляції</vt:lpstr>
      <vt:lpstr>Слайд 21</vt:lpstr>
      <vt:lpstr>Слайд 22</vt:lpstr>
      <vt:lpstr>Використані джерела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Гірська  обласна спеціальна загальноосвітня  школа-інтернат</dc:title>
  <dc:creator>я</dc:creator>
  <cp:lastModifiedBy>1</cp:lastModifiedBy>
  <cp:revision>19</cp:revision>
  <dcterms:created xsi:type="dcterms:W3CDTF">2017-12-03T12:30:13Z</dcterms:created>
  <dcterms:modified xsi:type="dcterms:W3CDTF">2017-12-11T18:37:44Z</dcterms:modified>
</cp:coreProperties>
</file>