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284" r:id="rId4"/>
    <p:sldId id="261" r:id="rId5"/>
    <p:sldId id="285" r:id="rId6"/>
    <p:sldId id="259" r:id="rId7"/>
    <p:sldId id="263" r:id="rId8"/>
    <p:sldId id="281" r:id="rId9"/>
    <p:sldId id="287" r:id="rId10"/>
    <p:sldId id="288" r:id="rId11"/>
    <p:sldId id="293" r:id="rId12"/>
    <p:sldId id="294" r:id="rId13"/>
    <p:sldId id="295" r:id="rId14"/>
    <p:sldId id="296" r:id="rId15"/>
    <p:sldId id="283" r:id="rId16"/>
    <p:sldId id="286" r:id="rId17"/>
    <p:sldId id="315" r:id="rId18"/>
    <p:sldId id="289" r:id="rId19"/>
    <p:sldId id="290" r:id="rId20"/>
    <p:sldId id="291" r:id="rId21"/>
    <p:sldId id="292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27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30B"/>
    <a:srgbClr val="822F1E"/>
    <a:srgbClr val="F62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79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96686-EAE8-4E17-A626-AC3C5F4DFFFA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07FEC-6017-49E7-9C73-56BC3F8334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0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7FEC-6017-49E7-9C73-56BC3F8334C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7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DF4362-5B04-40A3-A238-7B435DD68244}" type="datetimeFigureOut">
              <a:rPr lang="ru-RU" smtClean="0"/>
              <a:pPr/>
              <a:t>26.01.2018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EB4DD4C-4192-432A-874C-DF452E4D1E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48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15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2000264"/>
          </a:xfrm>
        </p:spPr>
        <p:txBody>
          <a:bodyPr>
            <a:noAutofit/>
          </a:bodyPr>
          <a:lstStyle/>
          <a:p>
            <a:r>
              <a:rPr lang="ru-RU" sz="4000" dirty="0" err="1" smtClean="0">
                <a:solidFill>
                  <a:srgbClr val="FFFF00"/>
                </a:solidFill>
              </a:rPr>
              <a:t>Що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</a:rPr>
              <a:t>є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</a:rPr>
              <a:t>найбільш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</a:rPr>
              <a:t>значущим</a:t>
            </a:r>
            <a:r>
              <a:rPr lang="ru-RU" sz="4000" dirty="0" smtClean="0">
                <a:solidFill>
                  <a:srgbClr val="FFFF00"/>
                </a:solidFill>
              </a:rPr>
              <a:t> для вас </a:t>
            </a:r>
            <a:r>
              <a:rPr lang="ru-RU" sz="4000" dirty="0" err="1" smtClean="0">
                <a:solidFill>
                  <a:srgbClr val="FFFF00"/>
                </a:solidFill>
              </a:rPr>
              <a:t>із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</a:rPr>
              <a:t>запропонованого</a:t>
            </a:r>
            <a:r>
              <a:rPr lang="ru-RU" sz="4000" dirty="0" smtClean="0">
                <a:solidFill>
                  <a:srgbClr val="FFFF00"/>
                </a:solidFill>
              </a:rPr>
              <a:t> списку?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500438"/>
            <a:ext cx="5500726" cy="27146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14282" y="2214554"/>
            <a:ext cx="8072494" cy="4357718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600" i="1" dirty="0" err="1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Гроші</a:t>
            </a:r>
            <a:endParaRPr lang="ru-RU" sz="3600" i="1" dirty="0" smtClean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3600" i="1" dirty="0" err="1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Здоров’я</a:t>
            </a:r>
            <a:endParaRPr lang="ru-RU" sz="3600" i="1" dirty="0" smtClean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36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Позитивні відмітки учнів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36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Гарна поведінка вихованців</a:t>
            </a:r>
            <a:endParaRPr lang="ru-RU" sz="36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1538" y="357165"/>
            <a:ext cx="67151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Натали\AppData\Local\Microsoft\Windows\Temporary Internet Files\Content.IE5\HSC66QR8\MC90042982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4902200"/>
            <a:ext cx="1600200" cy="1955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ЕДСОВЕТ\Суроенко\20161123_065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ЕДСОВЕТ\Суроенко\20161213_070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-142900"/>
            <a:ext cx="7072362" cy="6643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ПЕДСОВЕТ\Суроенко\20161213_07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Фото0844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012192" cy="638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Фото08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84963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78647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000" dirty="0" smtClean="0"/>
              <a:t>1 </a:t>
            </a:r>
          </a:p>
          <a:p>
            <a:pPr algn="ctr">
              <a:buNone/>
            </a:pPr>
            <a:endParaRPr lang="uk-UA" sz="5000" dirty="0" smtClean="0"/>
          </a:p>
          <a:p>
            <a:pPr>
              <a:buNone/>
            </a:pPr>
            <a:r>
              <a:rPr lang="uk-UA" sz="2000" dirty="0" smtClean="0"/>
              <a:t>І складова		        ІІ складова                               ІІІ складова</a:t>
            </a:r>
          </a:p>
          <a:p>
            <a:pPr>
              <a:buNone/>
            </a:pPr>
            <a:endParaRPr lang="uk-UA" sz="2000" dirty="0" smtClean="0"/>
          </a:p>
          <a:p>
            <a:pPr algn="ctr">
              <a:buNone/>
            </a:pPr>
            <a:endParaRPr lang="ru-RU" sz="1400" dirty="0"/>
          </a:p>
        </p:txBody>
      </p:sp>
      <p:pic>
        <p:nvPicPr>
          <p:cNvPr id="2050" name="Picture 2" descr="C:\Users\Натали\AppData\Local\Microsoft\Windows\Temporary Internet Files\Content.IE5\PLA1ZZCB\MC90044042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6114" y="142852"/>
            <a:ext cx="1827886" cy="1506017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714348" y="214290"/>
            <a:ext cx="6786610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Система </a:t>
            </a:r>
            <a:r>
              <a:rPr lang="uk-UA" sz="2000" b="1" dirty="0" smtClean="0"/>
              <a:t>впровадження </a:t>
            </a:r>
            <a:r>
              <a:rPr lang="uk-UA" sz="2000" b="1" dirty="0" err="1" smtClean="0"/>
              <a:t>здоров’язберігаючих</a:t>
            </a:r>
            <a:r>
              <a:rPr lang="uk-UA" sz="2000" b="1" dirty="0" smtClean="0"/>
              <a:t> технологій в навчальний процес</a:t>
            </a:r>
            <a:endParaRPr lang="ru-RU" sz="2000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1714480" y="1285860"/>
            <a:ext cx="1071570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4108447" y="1749413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643570" y="1285860"/>
            <a:ext cx="128588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Выноска-облако 14"/>
          <p:cNvSpPr/>
          <p:nvPr/>
        </p:nvSpPr>
        <p:spPr>
          <a:xfrm>
            <a:off x="285720" y="2428868"/>
            <a:ext cx="2428892" cy="142876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Впровадження </a:t>
            </a:r>
            <a:r>
              <a:rPr lang="uk-UA" sz="1400" b="1" dirty="0" err="1" smtClean="0"/>
              <a:t>здоров’язберігаючих</a:t>
            </a:r>
            <a:r>
              <a:rPr lang="uk-UA" sz="1400" b="1" dirty="0" smtClean="0"/>
              <a:t> освітніх технологій</a:t>
            </a:r>
            <a:endParaRPr lang="ru-RU" sz="1400" b="1" dirty="0"/>
          </a:p>
        </p:txBody>
      </p:sp>
      <p:sp>
        <p:nvSpPr>
          <p:cNvPr id="16" name="Выноска-облако 15"/>
          <p:cNvSpPr/>
          <p:nvPr/>
        </p:nvSpPr>
        <p:spPr>
          <a:xfrm>
            <a:off x="3571868" y="2428868"/>
            <a:ext cx="2357454" cy="1357322"/>
          </a:xfrm>
          <a:prstGeom prst="cloud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Впровадження оздоровчих технологій</a:t>
            </a:r>
            <a:endParaRPr lang="ru-RU" sz="1400" b="1" dirty="0"/>
          </a:p>
        </p:txBody>
      </p:sp>
      <p:sp>
        <p:nvSpPr>
          <p:cNvPr id="17" name="Выноска-облако 16"/>
          <p:cNvSpPr/>
          <p:nvPr/>
        </p:nvSpPr>
        <p:spPr>
          <a:xfrm>
            <a:off x="6429388" y="2357430"/>
            <a:ext cx="2286016" cy="142876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Впровадження технологій навчання здоров’ю</a:t>
            </a:r>
            <a:endParaRPr lang="ru-RU" sz="1400" b="1" dirty="0"/>
          </a:p>
        </p:txBody>
      </p:sp>
      <p:sp>
        <p:nvSpPr>
          <p:cNvPr id="18" name="Пятиугольник 17"/>
          <p:cNvSpPr/>
          <p:nvPr/>
        </p:nvSpPr>
        <p:spPr>
          <a:xfrm rot="16200000">
            <a:off x="-793555" y="5222655"/>
            <a:ext cx="2786058" cy="484632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uk-UA" dirty="0" smtClean="0"/>
              <a:t>В</a:t>
            </a:r>
            <a:r>
              <a:rPr lang="uk-UA" sz="1400" dirty="0" smtClean="0">
                <a:solidFill>
                  <a:schemeClr val="bg1"/>
                </a:solidFill>
              </a:rPr>
              <a:t>провадження педагогічних технологій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6200000">
            <a:off x="-7737" y="5222655"/>
            <a:ext cx="2786058" cy="484632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bg1"/>
                </a:solidFill>
              </a:rPr>
              <a:t>Забезпечення сан.-гігієнічних норм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6200000">
            <a:off x="778081" y="5222655"/>
            <a:ext cx="2786058" cy="484632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Психологічний супровід навчального процесу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6200000">
            <a:off x="2492593" y="5222655"/>
            <a:ext cx="2786058" cy="484632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Уроки фізичної культури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6200000">
            <a:off x="3206973" y="5222655"/>
            <a:ext cx="2786058" cy="484632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bg1"/>
                </a:solidFill>
              </a:rPr>
              <a:t>Фізкультхвилинки</a:t>
            </a:r>
            <a:r>
              <a:rPr lang="uk-UA" dirty="0" smtClean="0">
                <a:solidFill>
                  <a:schemeClr val="bg1"/>
                </a:solidFill>
              </a:rPr>
              <a:t> та динамічні паузи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6200000">
            <a:off x="3992791" y="5222655"/>
            <a:ext cx="2786058" cy="484632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Фізкультурно-оздоровча позакласна робота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6200000">
            <a:off x="5421551" y="5222655"/>
            <a:ext cx="2786058" cy="484632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Уроки </a:t>
            </a:r>
            <a:r>
              <a:rPr lang="uk-UA" dirty="0" err="1" smtClean="0">
                <a:solidFill>
                  <a:schemeClr val="bg1"/>
                </a:solidFill>
              </a:rPr>
              <a:t>ОБЖ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ятиугольник 24"/>
          <p:cNvSpPr/>
          <p:nvPr/>
        </p:nvSpPr>
        <p:spPr>
          <a:xfrm rot="16200000">
            <a:off x="6207369" y="5222655"/>
            <a:ext cx="2786058" cy="484632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Інтеграція </a:t>
            </a:r>
            <a:r>
              <a:rPr lang="uk-UA" dirty="0" err="1" smtClean="0">
                <a:solidFill>
                  <a:schemeClr val="bg1"/>
                </a:solidFill>
              </a:rPr>
              <a:t>валеологічної</a:t>
            </a:r>
            <a:r>
              <a:rPr lang="uk-UA" dirty="0" smtClean="0">
                <a:solidFill>
                  <a:schemeClr val="bg1"/>
                </a:solidFill>
              </a:rPr>
              <a:t> тематики у зміст інших предметів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 rot="16200000">
            <a:off x="6993187" y="5222655"/>
            <a:ext cx="2786058" cy="484632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Виховні заходи </a:t>
            </a:r>
            <a:r>
              <a:rPr lang="uk-UA" dirty="0" err="1" smtClean="0">
                <a:solidFill>
                  <a:schemeClr val="bg1"/>
                </a:solidFill>
              </a:rPr>
              <a:t>валеологічного</a:t>
            </a:r>
            <a:r>
              <a:rPr lang="uk-UA" dirty="0" smtClean="0">
                <a:solidFill>
                  <a:schemeClr val="bg1"/>
                </a:solidFill>
              </a:rPr>
              <a:t> змісту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5721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Критеріальні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показники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сучасного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здоров’язберігаючого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уроку:</a:t>
            </a:r>
          </a:p>
          <a:p>
            <a:pPr algn="ctr">
              <a:buFont typeface="Arial" charset="0"/>
              <a:buChar char="•"/>
            </a:pPr>
            <a:r>
              <a:rPr lang="ru-RU" sz="40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санітарно-гігієнічні</a:t>
            </a:r>
            <a:r>
              <a:rPr lang="ru-RU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ctr">
              <a:buFont typeface="Arial" charset="0"/>
              <a:buChar char="•"/>
            </a:pPr>
            <a:r>
              <a:rPr lang="ru-RU" sz="40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організаційно-навчальні</a:t>
            </a:r>
            <a:r>
              <a:rPr lang="ru-RU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>
              <a:buFont typeface="Arial" charset="0"/>
              <a:buChar char="•"/>
            </a:pPr>
            <a:r>
              <a:rPr lang="ru-RU" sz="40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психологічні</a:t>
            </a:r>
            <a:r>
              <a:rPr lang="ru-RU" sz="4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ctr">
              <a:buFont typeface="Arial" charset="0"/>
              <a:buChar char="•"/>
            </a:pPr>
            <a:r>
              <a:rPr lang="ru-RU" sz="40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навчально-методичні</a:t>
            </a:r>
            <a:endParaRPr lang="ru-RU" sz="4000" i="1" dirty="0"/>
          </a:p>
        </p:txBody>
      </p:sp>
      <p:pic>
        <p:nvPicPr>
          <p:cNvPr id="2050" name="Picture 2" descr="C:\Users\Натали\AppData\Local\Microsoft\Windows\Temporary Internet Files\Content.IE5\PLA1ZZCB\MC90044042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6114" y="142852"/>
            <a:ext cx="1827886" cy="150601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291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Уроки, уроки...</a:t>
            </a:r>
            <a:endParaRPr lang="ru-RU" sz="5000" dirty="0"/>
          </a:p>
        </p:txBody>
      </p:sp>
      <p:pic>
        <p:nvPicPr>
          <p:cNvPr id="2050" name="Picture 2" descr="C:\Users\Натали\AppData\Local\Microsoft\Windows\Temporary Internet Files\Content.IE5\PLA1ZZCB\MC90044042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6114" y="142852"/>
            <a:ext cx="1827886" cy="150601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ПЕДСОВЕТ\DSC06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ПЕДСОВЕТ\DSC06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48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5992"/>
            <a:ext cx="8229600" cy="78581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Табличка 4"/>
          <p:cNvSpPr/>
          <p:nvPr/>
        </p:nvSpPr>
        <p:spPr>
          <a:xfrm>
            <a:off x="785786" y="428604"/>
            <a:ext cx="8001056" cy="2500330"/>
          </a:xfrm>
          <a:prstGeom prst="plaqu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i="1" dirty="0" smtClean="0">
                <a:solidFill>
                  <a:srgbClr val="FFFF00"/>
                </a:solidFill>
              </a:rPr>
              <a:t>ЗДОРОВ’Я</a:t>
            </a:r>
            <a:endParaRPr lang="ru-RU" sz="9600" b="1" i="1" dirty="0">
              <a:solidFill>
                <a:srgbClr val="FFFF00"/>
              </a:solidFill>
            </a:endParaRPr>
          </a:p>
        </p:txBody>
      </p:sp>
      <p:pic>
        <p:nvPicPr>
          <p:cNvPr id="1025" name="Picture 1" descr="C:\Users\Натали\AppData\Local\Microsoft\Windows\Temporary Internet Files\Content.IE5\IFRRH281\MC90043800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1863725" cy="126682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4282" y="3500438"/>
            <a:ext cx="85011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законі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України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«Про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освіту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» сказано: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“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Навчальні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заклади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створюють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умови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які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гарантують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охорону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та </a:t>
            </a:r>
            <a:r>
              <a:rPr kumimoji="0" lang="ru-RU" sz="36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зміцнення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3600" b="1" i="1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здоров’я”.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2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ПЕДСОВЕТ\DSC06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ПЕДСОВЕТ\DSC06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ПЕДСОВЕТ\DSC06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ПЕДСОВЕТ\DSC06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ПЕДСОВЕТ\DSC06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197" cy="3371842"/>
          </a:xfrm>
          <a:prstGeom prst="rect">
            <a:avLst/>
          </a:prstGeom>
          <a:noFill/>
        </p:spPr>
      </p:pic>
      <p:pic>
        <p:nvPicPr>
          <p:cNvPr id="11267" name="Picture 3" descr="F:\ПЕДСОВЕТ\DSC06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643438" cy="3286124"/>
          </a:xfrm>
          <a:prstGeom prst="rect">
            <a:avLst/>
          </a:prstGeom>
          <a:noFill/>
        </p:spPr>
      </p:pic>
      <p:pic>
        <p:nvPicPr>
          <p:cNvPr id="11268" name="Picture 4" descr="F:\ПЕДСОВЕТ\DSC06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6125"/>
            <a:ext cx="4572000" cy="3571876"/>
          </a:xfrm>
          <a:prstGeom prst="rect">
            <a:avLst/>
          </a:prstGeom>
          <a:noFill/>
        </p:spPr>
      </p:pic>
      <p:pic>
        <p:nvPicPr>
          <p:cNvPr id="11269" name="Picture 5" descr="F:\ПЕДСОВЕТ\DSC06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286124"/>
            <a:ext cx="4643438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ПЕДСОВЕТ\DSC06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ПЕДСОВЕТ\DSC06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8501122" cy="62865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ПЕДСОВЕТ\Суроенко\P_20151102_165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ПЕДСОВЕТ\Суроенко\P_20151102_165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Walls.com-56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8229600" cy="3143272"/>
          </a:xfrm>
        </p:spPr>
        <p:txBody>
          <a:bodyPr>
            <a:noAutofit/>
          </a:bodyPr>
          <a:lstStyle/>
          <a:p>
            <a:pPr algn="l"/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Здоров’я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основний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напрямок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освітньої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діяльності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школи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. Спортивна робота у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школі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28604"/>
            <a:ext cx="5429288" cy="50006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ТЕМА ПЕДАГОГІЧНОЇ РАДИ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4786322"/>
            <a:ext cx="785818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500" dirty="0" smtClean="0"/>
              <a:t>"Учитель </a:t>
            </a:r>
            <a:r>
              <a:rPr lang="ru-RU" sz="3500" dirty="0" err="1" smtClean="0"/>
              <a:t>може</a:t>
            </a:r>
            <a:r>
              <a:rPr lang="ru-RU" sz="3500" dirty="0" smtClean="0"/>
              <a:t> </a:t>
            </a:r>
            <a:r>
              <a:rPr lang="ru-RU" sz="3500" dirty="0" err="1" smtClean="0"/>
              <a:t>зробити</a:t>
            </a:r>
            <a:r>
              <a:rPr lang="ru-RU" sz="3500" dirty="0" smtClean="0"/>
              <a:t> для </a:t>
            </a:r>
            <a:r>
              <a:rPr lang="ru-RU" sz="3500" dirty="0" err="1" smtClean="0"/>
              <a:t>здоров'я</a:t>
            </a:r>
            <a:r>
              <a:rPr lang="ru-RU" sz="3500" dirty="0" smtClean="0"/>
              <a:t> </a:t>
            </a:r>
            <a:r>
              <a:rPr lang="ru-RU" sz="3500" dirty="0" err="1" smtClean="0"/>
              <a:t>школярів</a:t>
            </a:r>
            <a:r>
              <a:rPr lang="ru-RU" sz="3500" dirty="0" smtClean="0"/>
              <a:t> </a:t>
            </a:r>
            <a:r>
              <a:rPr lang="ru-RU" sz="3500" dirty="0" err="1" smtClean="0"/>
              <a:t>набагато</a:t>
            </a:r>
            <a:r>
              <a:rPr lang="ru-RU" sz="3500" dirty="0" smtClean="0"/>
              <a:t> </a:t>
            </a:r>
            <a:r>
              <a:rPr lang="ru-RU" sz="3500" dirty="0" err="1" smtClean="0"/>
              <a:t>більше</a:t>
            </a:r>
            <a:r>
              <a:rPr lang="ru-RU" sz="3500" dirty="0" smtClean="0"/>
              <a:t>, </a:t>
            </a:r>
            <a:r>
              <a:rPr lang="ru-RU" sz="3500" dirty="0" err="1" smtClean="0"/>
              <a:t>ніж</a:t>
            </a:r>
            <a:r>
              <a:rPr lang="ru-RU" sz="3500" dirty="0" smtClean="0"/>
              <a:t> </a:t>
            </a:r>
            <a:r>
              <a:rPr lang="ru-RU" sz="3500" dirty="0" err="1" smtClean="0"/>
              <a:t>лікар</a:t>
            </a:r>
            <a:r>
              <a:rPr lang="ru-RU" sz="3500" dirty="0" smtClean="0"/>
              <a:t>" </a:t>
            </a:r>
            <a:br>
              <a:rPr lang="ru-RU" sz="3500" dirty="0" smtClean="0"/>
            </a:br>
            <a:r>
              <a:rPr lang="ru-RU" sz="3500" dirty="0" smtClean="0"/>
              <a:t>Н.К.</a:t>
            </a:r>
            <a:r>
              <a:rPr lang="uk-UA" sz="3500" dirty="0" smtClean="0"/>
              <a:t> Смирнов</a:t>
            </a:r>
            <a:endParaRPr lang="ru-RU" sz="3500" dirty="0" smtClean="0"/>
          </a:p>
          <a:p>
            <a:pPr algn="r"/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1\Pictures\100713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2413" y="-741363"/>
            <a:ext cx="12190413" cy="83423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000108"/>
            <a:ext cx="7429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Тема </a:t>
            </a:r>
            <a:r>
              <a:rPr lang="ru-RU" sz="4000" b="1" i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  <a:cs typeface="Andalus" pitchFamily="18" charset="-78"/>
              </a:rPr>
              <a:t>: </a:t>
            </a:r>
            <a:endParaRPr lang="ru-RU" sz="4000" b="1" i="1" dirty="0" smtClean="0">
              <a:solidFill>
                <a:srgbClr val="FF0000"/>
              </a:solidFill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pPr algn="ctr"/>
            <a:r>
              <a:rPr lang="ru-RU" sz="4000" i="1" dirty="0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«</a:t>
            </a:r>
            <a:r>
              <a:rPr lang="ru-RU" sz="4000" i="1" dirty="0" err="1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Здоров’я</a:t>
            </a:r>
            <a:r>
              <a:rPr lang="ru-RU" sz="4000" i="1" dirty="0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 – </a:t>
            </a:r>
            <a:r>
              <a:rPr lang="ru-RU" sz="4000" i="1" dirty="0" err="1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основний</a:t>
            </a:r>
            <a:r>
              <a:rPr lang="ru-RU" sz="4000" i="1" dirty="0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 </a:t>
            </a:r>
            <a:r>
              <a:rPr lang="ru-RU" sz="4000" i="1" dirty="0" err="1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напрямок</a:t>
            </a:r>
            <a:r>
              <a:rPr lang="ru-RU" sz="4000" i="1" dirty="0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 </a:t>
            </a:r>
            <a:r>
              <a:rPr lang="ru-RU" sz="4000" i="1" dirty="0" err="1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освітньої</a:t>
            </a:r>
            <a:r>
              <a:rPr lang="ru-RU" sz="4000" i="1" dirty="0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 </a:t>
            </a:r>
            <a:r>
              <a:rPr lang="ru-RU" sz="4000" i="1" dirty="0" err="1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діяльності</a:t>
            </a:r>
            <a:r>
              <a:rPr lang="ru-RU" sz="4000" i="1" dirty="0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 </a:t>
            </a:r>
            <a:r>
              <a:rPr lang="ru-RU" sz="4000" i="1" dirty="0" err="1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школи</a:t>
            </a:r>
            <a:r>
              <a:rPr lang="ru-RU" sz="4000" i="1" dirty="0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. Спортивна робота у </a:t>
            </a:r>
            <a:r>
              <a:rPr lang="ru-RU" sz="4000" i="1" dirty="0" err="1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школі</a:t>
            </a:r>
            <a:r>
              <a:rPr lang="ru-RU" sz="4000" i="1" dirty="0" smtClean="0">
                <a:solidFill>
                  <a:srgbClr val="FFFF00"/>
                </a:solidFill>
                <a:latin typeface="Monotype Corsiva" pitchFamily="66" charset="0"/>
                <a:ea typeface="SimSun-ExtB" pitchFamily="49" charset="-122"/>
              </a:rPr>
              <a:t>»</a:t>
            </a:r>
            <a:endParaRPr lang="ru-RU" sz="4000" dirty="0">
              <a:solidFill>
                <a:srgbClr val="FFFF00"/>
              </a:solidFill>
              <a:latin typeface="Monotype Corsiva" pitchFamily="66" charset="0"/>
              <a:ea typeface="SimSun-ExtB" pitchFamily="49" charset="-122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Кружок 2\DSC06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Кружок 2\DSC06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Кружок 2\DSC06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Кружок\DSC05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28588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4000" dirty="0" smtClean="0">
                <a:solidFill>
                  <a:srgbClr val="C00000"/>
                </a:solidFill>
                <a:effectLst/>
              </a:rPr>
              <a:t>Сам</a:t>
            </a:r>
            <a:r>
              <a:rPr lang="uk-UA" sz="4000" dirty="0" smtClean="0">
                <a:solidFill>
                  <a:srgbClr val="C00000"/>
                </a:solidFill>
                <a:effectLst/>
              </a:rPr>
              <a:t>и</a:t>
            </a:r>
            <a:r>
              <a:rPr lang="ru-RU" sz="4000" dirty="0" err="1" smtClean="0">
                <a:solidFill>
                  <a:srgbClr val="C00000"/>
                </a:solidFill>
                <a:effectLst/>
              </a:rPr>
              <a:t>й</a:t>
            </a:r>
            <a:r>
              <a:rPr lang="ru-RU" sz="4000" dirty="0" smtClean="0">
                <a:solidFill>
                  <a:srgbClr val="C00000"/>
                </a:solidFill>
                <a:effectLst/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  <a:effectLst/>
              </a:rPr>
              <a:t>головний</a:t>
            </a:r>
            <a:r>
              <a:rPr lang="ru-RU" sz="4000" dirty="0" smtClean="0">
                <a:solidFill>
                  <a:srgbClr val="C00000"/>
                </a:solidFill>
                <a:effectLst/>
              </a:rPr>
              <a:t> рецепт </a:t>
            </a:r>
            <a:br>
              <a:rPr lang="ru-RU" sz="4000" dirty="0" smtClean="0">
                <a:solidFill>
                  <a:srgbClr val="C00000"/>
                </a:solidFill>
                <a:effectLst/>
              </a:rPr>
            </a:br>
            <a:r>
              <a:rPr lang="ru-RU" sz="4000" dirty="0" smtClean="0">
                <a:solidFill>
                  <a:srgbClr val="C00000"/>
                </a:solidFill>
                <a:effectLst/>
              </a:rPr>
              <a:t>душевного </a:t>
            </a:r>
            <a:r>
              <a:rPr lang="ru-RU" sz="4000" dirty="0" err="1" smtClean="0">
                <a:solidFill>
                  <a:srgbClr val="C00000"/>
                </a:solidFill>
                <a:effectLst/>
              </a:rPr>
              <a:t>здоров’я</a:t>
            </a:r>
            <a:r>
              <a:rPr lang="ru-RU" sz="4000" dirty="0" smtClean="0">
                <a:solidFill>
                  <a:srgbClr val="C00000"/>
                </a:solidFill>
                <a:effectLst/>
              </a:rPr>
              <a:t> – </a:t>
            </a:r>
            <a:br>
              <a:rPr lang="ru-RU" sz="4000" dirty="0" smtClean="0">
                <a:solidFill>
                  <a:srgbClr val="C00000"/>
                </a:solidFill>
                <a:effectLst/>
              </a:rPr>
            </a:br>
            <a:r>
              <a:rPr lang="ru-RU" sz="4000" dirty="0" err="1" smtClean="0">
                <a:solidFill>
                  <a:srgbClr val="C00000"/>
                </a:solidFill>
                <a:effectLst/>
              </a:rPr>
              <a:t>це</a:t>
            </a:r>
            <a:r>
              <a:rPr lang="ru-RU" sz="4000" dirty="0" smtClean="0">
                <a:solidFill>
                  <a:srgbClr val="C00000"/>
                </a:solidFill>
                <a:effectLst/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  <a:effectLst/>
              </a:rPr>
              <a:t>посмішка</a:t>
            </a:r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237682"/>
          </a:xfrm>
        </p:spPr>
        <p:txBody>
          <a:bodyPr>
            <a:normAutofit/>
          </a:bodyPr>
          <a:lstStyle/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ru-RU" sz="2800" b="1" i="1" dirty="0" err="1" smtClean="0">
                <a:solidFill>
                  <a:srgbClr val="822F1E"/>
                </a:solidFill>
              </a:rPr>
              <a:t>Посмішка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піднімає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настрій</a:t>
            </a:r>
            <a:r>
              <a:rPr lang="ru-RU" sz="2800" b="1" i="1" dirty="0" smtClean="0">
                <a:solidFill>
                  <a:srgbClr val="822F1E"/>
                </a:solidFill>
              </a:rPr>
              <a:t>,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навіть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якщо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спочатку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викликана</a:t>
            </a:r>
            <a:r>
              <a:rPr lang="ru-RU" sz="2800" b="1" i="1" dirty="0" smtClean="0">
                <a:solidFill>
                  <a:srgbClr val="822F1E"/>
                </a:solidFill>
              </a:rPr>
              <a:t> штучно.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endParaRPr lang="ru-RU" sz="2800" b="1" i="1" dirty="0" smtClean="0">
              <a:solidFill>
                <a:srgbClr val="822F1E"/>
              </a:solidFill>
            </a:endParaRP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ru-RU" sz="2800" b="1" i="1" dirty="0" err="1" smtClean="0">
                <a:solidFill>
                  <a:srgbClr val="822F1E"/>
                </a:solidFill>
              </a:rPr>
              <a:t>Посмішка</a:t>
            </a:r>
            <a:r>
              <a:rPr lang="ru-RU" sz="2800" b="1" i="1" dirty="0" smtClean="0">
                <a:solidFill>
                  <a:srgbClr val="822F1E"/>
                </a:solidFill>
              </a:rPr>
              <a:t> располагает до нас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оточуючих</a:t>
            </a:r>
            <a:r>
              <a:rPr lang="ru-RU" sz="2800" b="1" i="1" dirty="0" smtClean="0">
                <a:solidFill>
                  <a:srgbClr val="822F1E"/>
                </a:solidFill>
              </a:rPr>
              <a:t>,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викликає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позитивні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емоції</a:t>
            </a:r>
            <a:r>
              <a:rPr lang="ru-RU" sz="2800" b="1" i="1" dirty="0" smtClean="0">
                <a:solidFill>
                  <a:srgbClr val="822F1E"/>
                </a:solidFill>
              </a:rPr>
              <a:t>.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endParaRPr lang="ru-RU" sz="2800" b="1" i="1" dirty="0" smtClean="0">
              <a:solidFill>
                <a:srgbClr val="822F1E"/>
              </a:solidFill>
            </a:endParaRP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ru-RU" sz="2800" b="1" i="1" dirty="0" err="1" smtClean="0">
                <a:solidFill>
                  <a:srgbClr val="822F1E"/>
                </a:solidFill>
              </a:rPr>
              <a:t>Посмішка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підтягує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м’язи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обличчя</a:t>
            </a:r>
            <a:r>
              <a:rPr lang="ru-RU" sz="2800" b="1" i="1" dirty="0" smtClean="0">
                <a:solidFill>
                  <a:srgbClr val="822F1E"/>
                </a:solidFill>
              </a:rPr>
              <a:t>,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дозволяє</a:t>
            </a:r>
            <a:r>
              <a:rPr lang="ru-RU" sz="2800" b="1" i="1" dirty="0" smtClean="0">
                <a:solidFill>
                  <a:srgbClr val="822F1E"/>
                </a:solidFill>
              </a:rPr>
              <a:t> </a:t>
            </a:r>
            <a:r>
              <a:rPr lang="ru-RU" sz="2800" b="1" i="1" dirty="0" err="1" smtClean="0">
                <a:solidFill>
                  <a:srgbClr val="822F1E"/>
                </a:solidFill>
              </a:rPr>
              <a:t>виглядати</a:t>
            </a:r>
            <a:r>
              <a:rPr lang="ru-RU" sz="2800" b="1" i="1" dirty="0" smtClean="0">
                <a:solidFill>
                  <a:srgbClr val="822F1E"/>
                </a:solidFill>
              </a:rPr>
              <a:t> молодо та мило.</a:t>
            </a:r>
          </a:p>
          <a:p>
            <a:endParaRPr lang="ru-RU" dirty="0"/>
          </a:p>
        </p:txBody>
      </p:sp>
      <p:pic>
        <p:nvPicPr>
          <p:cNvPr id="6146" name="Picture 2" descr="C:\Users\Натали\AppData\Local\Microsoft\Windows\Temporary Internet Files\Content.IE5\WPDSNRN3\MC90043798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40" y="2357430"/>
            <a:ext cx="1428760" cy="1071570"/>
          </a:xfrm>
          <a:prstGeom prst="rect">
            <a:avLst/>
          </a:prstGeom>
          <a:noFill/>
        </p:spPr>
      </p:pic>
      <p:pic>
        <p:nvPicPr>
          <p:cNvPr id="1027" name="Picture 3" descr="C:\Users\Натали\AppData\Local\Microsoft\Windows\Temporary Internet Files\Content.IE5\HSC66QR8\MC90042810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5572140"/>
            <a:ext cx="1235071" cy="1050943"/>
          </a:xfrm>
          <a:prstGeom prst="rect">
            <a:avLst/>
          </a:prstGeom>
          <a:noFill/>
        </p:spPr>
      </p:pic>
      <p:pic>
        <p:nvPicPr>
          <p:cNvPr id="1028" name="Picture 4" descr="C:\Users\Натали\AppData\Local\Microsoft\Windows\Temporary Internet Files\Content.IE5\IFRRH281\MC90042812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3786190"/>
            <a:ext cx="1301746" cy="1428760"/>
          </a:xfrm>
          <a:prstGeom prst="rect">
            <a:avLst/>
          </a:prstGeom>
          <a:noFill/>
        </p:spPr>
      </p:pic>
      <p:pic>
        <p:nvPicPr>
          <p:cNvPr id="1030" name="Picture 6" descr="C:\Users\Натали\AppData\Local\Microsoft\Windows\Temporary Internet Files\Content.IE5\IFRRH281\MC900435727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85728"/>
            <a:ext cx="2928958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Walls.com-565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57166"/>
            <a:ext cx="8229600" cy="142876"/>
          </a:xfrm>
        </p:spPr>
        <p:txBody>
          <a:bodyPr>
            <a:noAutofit/>
          </a:bodyPr>
          <a:lstStyle/>
          <a:p>
            <a:pPr algn="l"/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57166"/>
            <a:ext cx="9144000" cy="6143668"/>
          </a:xfrm>
        </p:spPr>
        <p:txBody>
          <a:bodyPr>
            <a:noAutofit/>
          </a:bodyPr>
          <a:lstStyle/>
          <a:p>
            <a:pPr algn="just"/>
            <a:r>
              <a:rPr lang="ru-RU" b="1" i="1" u="sng" dirty="0" smtClean="0">
                <a:solidFill>
                  <a:srgbClr val="7030A0"/>
                </a:solidFill>
              </a:rPr>
              <a:t>Мета </a:t>
            </a:r>
            <a:r>
              <a:rPr lang="ru-RU" b="1" i="1" u="sng" dirty="0">
                <a:solidFill>
                  <a:srgbClr val="7030A0"/>
                </a:solidFill>
              </a:rPr>
              <a:t>:</a:t>
            </a:r>
            <a:endParaRPr lang="ru-RU" b="1" dirty="0" smtClean="0">
              <a:solidFill>
                <a:srgbClr val="7030A0"/>
              </a:solidFill>
            </a:endParaRPr>
          </a:p>
          <a:p>
            <a:pPr lvl="0" algn="just"/>
            <a:r>
              <a:rPr lang="ru-RU" b="1" i="1" dirty="0" smtClean="0">
                <a:solidFill>
                  <a:schemeClr val="bg1"/>
                </a:solidFill>
              </a:rPr>
              <a:t>-</a:t>
            </a:r>
            <a:r>
              <a:rPr lang="ru-RU" b="1" i="1" dirty="0" err="1" smtClean="0">
                <a:solidFill>
                  <a:schemeClr val="bg1"/>
                </a:solidFill>
              </a:rPr>
              <a:t>удосконалення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роботи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школи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зі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збереження</a:t>
            </a:r>
            <a:r>
              <a:rPr lang="ru-RU" b="1" i="1" dirty="0" smtClean="0">
                <a:solidFill>
                  <a:schemeClr val="bg1"/>
                </a:solidFill>
              </a:rPr>
              <a:t> та </a:t>
            </a:r>
            <a:r>
              <a:rPr lang="ru-RU" b="1" i="1" dirty="0" err="1" smtClean="0">
                <a:solidFill>
                  <a:schemeClr val="bg1"/>
                </a:solidFill>
              </a:rPr>
              <a:t>зміцнення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здоров’я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учасників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навчально-виховного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процесу</a:t>
            </a:r>
            <a:r>
              <a:rPr lang="ru-RU" b="1" i="1" dirty="0" smtClean="0">
                <a:solidFill>
                  <a:schemeClr val="bg1"/>
                </a:solidFill>
              </a:rPr>
              <a:t>.</a:t>
            </a:r>
          </a:p>
          <a:p>
            <a:pPr lvl="0" algn="just"/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i="1" u="sng" dirty="0" err="1" smtClean="0">
                <a:solidFill>
                  <a:srgbClr val="7030A0"/>
                </a:solidFill>
              </a:rPr>
              <a:t>Завдання</a:t>
            </a:r>
            <a:r>
              <a:rPr lang="ru-RU" b="1" i="1" u="sng" dirty="0" smtClean="0">
                <a:solidFill>
                  <a:srgbClr val="7030A0"/>
                </a:solidFill>
              </a:rPr>
              <a:t>:</a:t>
            </a:r>
            <a:endParaRPr lang="ru-RU" b="1" dirty="0" smtClean="0">
              <a:solidFill>
                <a:srgbClr val="7030A0"/>
              </a:solidFill>
            </a:endParaRPr>
          </a:p>
          <a:p>
            <a:pPr lvl="0" algn="just"/>
            <a:r>
              <a:rPr lang="ru-RU" b="1" i="1" dirty="0" smtClean="0">
                <a:solidFill>
                  <a:schemeClr val="bg1"/>
                </a:solidFill>
              </a:rPr>
              <a:t>-</a:t>
            </a:r>
            <a:r>
              <a:rPr lang="ru-RU" b="1" i="1" dirty="0" err="1" smtClean="0">
                <a:solidFill>
                  <a:schemeClr val="bg1"/>
                </a:solidFill>
              </a:rPr>
              <a:t>ознайомлення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практичними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рекомендаціями</a:t>
            </a:r>
            <a:r>
              <a:rPr lang="ru-RU" b="1" i="1" dirty="0" smtClean="0">
                <a:solidFill>
                  <a:schemeClr val="bg1"/>
                </a:solidFill>
              </a:rPr>
              <a:t> для </a:t>
            </a:r>
            <a:r>
              <a:rPr lang="ru-RU" b="1" i="1" dirty="0" err="1" smtClean="0">
                <a:solidFill>
                  <a:schemeClr val="bg1"/>
                </a:solidFill>
              </a:rPr>
              <a:t>здоров’язбережувальної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організації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навчально-виховного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процесу</a:t>
            </a:r>
            <a:r>
              <a:rPr lang="ru-RU" b="1" i="1" dirty="0" smtClean="0">
                <a:solidFill>
                  <a:schemeClr val="bg1"/>
                </a:solidFill>
              </a:rPr>
              <a:t>;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i="1" dirty="0" smtClean="0">
                <a:solidFill>
                  <a:schemeClr val="bg1"/>
                </a:solidFill>
              </a:rPr>
              <a:t>-</a:t>
            </a:r>
            <a:r>
              <a:rPr lang="ru-RU" b="1" i="1" dirty="0" err="1" smtClean="0">
                <a:solidFill>
                  <a:schemeClr val="bg1"/>
                </a:solidFill>
              </a:rPr>
              <a:t>аналіз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діяльності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колективу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школи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розвитку</a:t>
            </a:r>
            <a:r>
              <a:rPr lang="ru-RU" b="1" i="1" dirty="0" smtClean="0">
                <a:solidFill>
                  <a:schemeClr val="bg1"/>
                </a:solidFill>
              </a:rPr>
              <a:t> здорового образу </a:t>
            </a:r>
            <a:r>
              <a:rPr lang="ru-RU" b="1" i="1" dirty="0" err="1" smtClean="0">
                <a:solidFill>
                  <a:schemeClr val="bg1"/>
                </a:solidFill>
              </a:rPr>
              <a:t>життя</a:t>
            </a:r>
            <a:r>
              <a:rPr lang="ru-RU" b="1" i="1" dirty="0" smtClean="0">
                <a:solidFill>
                  <a:schemeClr val="bg1"/>
                </a:solidFill>
              </a:rPr>
              <a:t> та </a:t>
            </a:r>
            <a:r>
              <a:rPr lang="ru-RU" b="1" i="1" dirty="0" err="1" smtClean="0">
                <a:solidFill>
                  <a:schemeClr val="bg1"/>
                </a:solidFill>
              </a:rPr>
              <a:t>зміцнення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здоров’я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учнів</a:t>
            </a:r>
            <a:r>
              <a:rPr lang="ru-RU" b="1" i="1" dirty="0" smtClean="0">
                <a:solidFill>
                  <a:schemeClr val="bg1"/>
                </a:solidFill>
              </a:rPr>
              <a:t>, </a:t>
            </a:r>
            <a:r>
              <a:rPr lang="ru-RU" b="1" i="1" dirty="0" err="1" smtClean="0">
                <a:solidFill>
                  <a:schemeClr val="bg1"/>
                </a:solidFill>
              </a:rPr>
              <a:t>ви</a:t>
            </a:r>
            <a:r>
              <a:rPr lang="ru-RU" b="1" i="1" dirty="0" smtClean="0">
                <a:solidFill>
                  <a:schemeClr val="bg1"/>
                </a:solidFill>
              </a:rPr>
              <a:t> в данному </a:t>
            </a:r>
            <a:r>
              <a:rPr lang="ru-RU" b="1" i="1" dirty="0" err="1" smtClean="0">
                <a:solidFill>
                  <a:schemeClr val="bg1"/>
                </a:solidFill>
              </a:rPr>
              <a:t>напрямку</a:t>
            </a:r>
            <a:r>
              <a:rPr lang="ru-RU" b="1" i="1" dirty="0" smtClean="0">
                <a:solidFill>
                  <a:schemeClr val="bg1"/>
                </a:solidFill>
              </a:rPr>
              <a:t>.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eWalls.com-56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8229600" cy="3143272"/>
          </a:xfrm>
        </p:spPr>
        <p:txBody>
          <a:bodyPr>
            <a:noAutofit/>
          </a:bodyPr>
          <a:lstStyle/>
          <a:p>
            <a:pPr algn="l"/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Здоров’я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основний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напрямок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освітньої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діяльності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школи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. Спортивна робота у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</a:rPr>
              <a:t>школі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28604"/>
            <a:ext cx="5429288" cy="50006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ТЕМА ПЕДАГОГІЧНОЇ РАДИ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4786322"/>
            <a:ext cx="785818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500" dirty="0" smtClean="0"/>
              <a:t>"Учитель </a:t>
            </a:r>
            <a:r>
              <a:rPr lang="ru-RU" sz="3500" dirty="0" err="1" smtClean="0"/>
              <a:t>може</a:t>
            </a:r>
            <a:r>
              <a:rPr lang="ru-RU" sz="3500" dirty="0" smtClean="0"/>
              <a:t> </a:t>
            </a:r>
            <a:r>
              <a:rPr lang="ru-RU" sz="3500" dirty="0" err="1" smtClean="0"/>
              <a:t>зробити</a:t>
            </a:r>
            <a:r>
              <a:rPr lang="ru-RU" sz="3500" dirty="0" smtClean="0"/>
              <a:t> для </a:t>
            </a:r>
            <a:r>
              <a:rPr lang="ru-RU" sz="3500" dirty="0" err="1" smtClean="0"/>
              <a:t>здоров'я</a:t>
            </a:r>
            <a:r>
              <a:rPr lang="ru-RU" sz="3500" dirty="0" smtClean="0"/>
              <a:t> </a:t>
            </a:r>
            <a:r>
              <a:rPr lang="ru-RU" sz="3500" dirty="0" err="1" smtClean="0"/>
              <a:t>школярів</a:t>
            </a:r>
            <a:r>
              <a:rPr lang="ru-RU" sz="3500" dirty="0" smtClean="0"/>
              <a:t> </a:t>
            </a:r>
            <a:r>
              <a:rPr lang="ru-RU" sz="3500" dirty="0" err="1" smtClean="0"/>
              <a:t>набагато</a:t>
            </a:r>
            <a:r>
              <a:rPr lang="ru-RU" sz="3500" dirty="0" smtClean="0"/>
              <a:t> </a:t>
            </a:r>
            <a:r>
              <a:rPr lang="ru-RU" sz="3500" dirty="0" err="1" smtClean="0"/>
              <a:t>більше</a:t>
            </a:r>
            <a:r>
              <a:rPr lang="ru-RU" sz="3500" dirty="0" smtClean="0"/>
              <a:t>, </a:t>
            </a:r>
            <a:r>
              <a:rPr lang="ru-RU" sz="3500" dirty="0" err="1" smtClean="0"/>
              <a:t>ніж</a:t>
            </a:r>
            <a:r>
              <a:rPr lang="ru-RU" sz="3500" dirty="0" smtClean="0"/>
              <a:t> </a:t>
            </a:r>
            <a:r>
              <a:rPr lang="ru-RU" sz="3500" dirty="0" err="1" smtClean="0"/>
              <a:t>лікар</a:t>
            </a:r>
            <a:r>
              <a:rPr lang="ru-RU" sz="3500" dirty="0" smtClean="0"/>
              <a:t>" </a:t>
            </a:r>
            <a:br>
              <a:rPr lang="ru-RU" sz="3500" dirty="0" smtClean="0"/>
            </a:br>
            <a:r>
              <a:rPr lang="ru-RU" sz="3500" dirty="0" smtClean="0"/>
              <a:t>Н.К.</a:t>
            </a:r>
            <a:r>
              <a:rPr lang="uk-UA" sz="3500" dirty="0" smtClean="0"/>
              <a:t> Смирнов</a:t>
            </a:r>
            <a:endParaRPr lang="ru-RU" sz="3500" dirty="0" smtClean="0"/>
          </a:p>
          <a:p>
            <a:pPr algn="r"/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1\Pictures\100713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2413" y="-741363"/>
            <a:ext cx="12190413" cy="83423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000108"/>
            <a:ext cx="7429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i="1" dirty="0" smtClean="0">
              <a:solidFill>
                <a:srgbClr val="FF0000"/>
              </a:solidFill>
              <a:latin typeface="Batang" pitchFamily="18" charset="-127"/>
              <a:ea typeface="Batang" pitchFamily="18" charset="-127"/>
              <a:cs typeface="Andalus" pitchFamily="18" charset="-78"/>
            </a:endParaRPr>
          </a:p>
          <a:p>
            <a:pPr algn="ctr"/>
            <a:r>
              <a:rPr lang="ru-RU" sz="4000" dirty="0" smtClean="0"/>
              <a:t>"Учитель </a:t>
            </a:r>
            <a:r>
              <a:rPr lang="ru-RU" sz="4000" dirty="0" err="1" smtClean="0"/>
              <a:t>може</a:t>
            </a:r>
            <a:r>
              <a:rPr lang="ru-RU" sz="4000" dirty="0" smtClean="0"/>
              <a:t> </a:t>
            </a:r>
            <a:r>
              <a:rPr lang="ru-RU" sz="4000" dirty="0" err="1" smtClean="0"/>
              <a:t>зробити</a:t>
            </a:r>
            <a:r>
              <a:rPr lang="ru-RU" sz="4000" dirty="0" smtClean="0"/>
              <a:t> для </a:t>
            </a:r>
            <a:r>
              <a:rPr lang="ru-RU" sz="4000" dirty="0" err="1" smtClean="0"/>
              <a:t>здоров'я</a:t>
            </a:r>
            <a:r>
              <a:rPr lang="ru-RU" sz="4000" dirty="0" smtClean="0"/>
              <a:t> </a:t>
            </a:r>
            <a:r>
              <a:rPr lang="ru-RU" sz="4000" dirty="0" err="1" smtClean="0"/>
              <a:t>школярів</a:t>
            </a:r>
            <a:r>
              <a:rPr lang="ru-RU" sz="4000" dirty="0" smtClean="0"/>
              <a:t> </a:t>
            </a:r>
            <a:r>
              <a:rPr lang="ru-RU" sz="4000" dirty="0" err="1" smtClean="0"/>
              <a:t>набагато</a:t>
            </a:r>
            <a:r>
              <a:rPr lang="ru-RU" sz="4000" dirty="0" smtClean="0"/>
              <a:t> </a:t>
            </a:r>
            <a:r>
              <a:rPr lang="ru-RU" sz="4000" dirty="0" err="1" smtClean="0"/>
              <a:t>більше</a:t>
            </a:r>
            <a:r>
              <a:rPr lang="ru-RU" sz="4000" dirty="0" smtClean="0"/>
              <a:t>, </a:t>
            </a:r>
            <a:r>
              <a:rPr lang="ru-RU" sz="4000" dirty="0" err="1" smtClean="0"/>
              <a:t>ніж</a:t>
            </a:r>
            <a:r>
              <a:rPr lang="ru-RU" sz="4000" dirty="0" smtClean="0"/>
              <a:t> </a:t>
            </a:r>
            <a:r>
              <a:rPr lang="ru-RU" sz="4000" dirty="0" err="1" smtClean="0"/>
              <a:t>лікар</a:t>
            </a:r>
            <a:r>
              <a:rPr lang="ru-RU" sz="4000" dirty="0" smtClean="0"/>
              <a:t>" </a:t>
            </a:r>
            <a:br>
              <a:rPr lang="ru-RU" sz="4000" dirty="0" smtClean="0"/>
            </a:br>
            <a:r>
              <a:rPr lang="ru-RU" sz="4000" dirty="0" smtClean="0"/>
              <a:t>Н.К.</a:t>
            </a:r>
            <a:r>
              <a:rPr lang="uk-UA" sz="4000" dirty="0" smtClean="0"/>
              <a:t> Смирнов</a:t>
            </a:r>
            <a:endParaRPr lang="ru-RU" sz="4000" dirty="0" smtClean="0"/>
          </a:p>
          <a:p>
            <a:pPr algn="ctr"/>
            <a:endParaRPr lang="ru-RU" sz="4000" dirty="0">
              <a:solidFill>
                <a:srgbClr val="FFFF00"/>
              </a:solidFill>
              <a:latin typeface="Monotype Corsiva" pitchFamily="66" charset="0"/>
              <a:ea typeface="SimSun-ExtB" pitchFamily="49" charset="-122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16" descr="46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8346" cy="6857999"/>
          </a:xfr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928662" y="214290"/>
            <a:ext cx="8215338" cy="1143008"/>
          </a:xfrm>
        </p:spPr>
        <p:txBody>
          <a:bodyPr>
            <a:noAutofit/>
          </a:bodyPr>
          <a:lstStyle/>
          <a:p>
            <a:pPr algn="just"/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Купити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здоров’я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 не </a:t>
            </a:r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можна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його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можна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придбати</a:t>
            </a:r>
            <a:r>
              <a:rPr lang="ru-RU" sz="3200" smtClean="0">
                <a:solidFill>
                  <a:schemeClr val="bg1"/>
                </a:solidFill>
                <a:effectLst/>
                <a:latin typeface="+mn-lt"/>
              </a:rPr>
              <a:t> тільки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власними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постійними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effectLst/>
                <a:latin typeface="+mn-lt"/>
              </a:rPr>
              <a:t>зусиллями</a:t>
            </a:r>
            <a:r>
              <a:rPr lang="ru-RU" sz="3200" dirty="0" smtClean="0">
                <a:solidFill>
                  <a:schemeClr val="bg1"/>
                </a:solidFill>
                <a:effectLst/>
                <a:latin typeface="+mn-lt"/>
              </a:rPr>
              <a:t>… Чумаков Б. Н.</a:t>
            </a:r>
            <a:endParaRPr lang="ru-RU" sz="32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1"/>
          </p:nvPr>
        </p:nvSpPr>
        <p:spPr>
          <a:xfrm>
            <a:off x="457200" y="1571612"/>
            <a:ext cx="4257676" cy="450059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    </a:t>
            </a:r>
            <a:r>
              <a:rPr lang="ru-RU" sz="3200" b="1" dirty="0" smtClean="0">
                <a:solidFill>
                  <a:schemeClr val="bg1"/>
                </a:solidFill>
              </a:rPr>
              <a:t>Для того, </a:t>
            </a:r>
            <a:r>
              <a:rPr lang="ru-RU" sz="3200" b="1" dirty="0" err="1" smtClean="0">
                <a:solidFill>
                  <a:schemeClr val="bg1"/>
                </a:solidFill>
              </a:rPr>
              <a:t>щоб</a:t>
            </a:r>
            <a:r>
              <a:rPr lang="ru-RU" sz="3200" b="1" dirty="0" smtClean="0">
                <a:solidFill>
                  <a:schemeClr val="bg1"/>
                </a:solidFill>
              </a:rPr>
              <a:t> 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зберегти</a:t>
            </a:r>
            <a:r>
              <a:rPr lang="ru-RU" sz="3200" b="1" u="sng" dirty="0" smtClean="0">
                <a:solidFill>
                  <a:schemeClr val="bg1"/>
                </a:solidFill>
              </a:rPr>
              <a:t> та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зміцнити</a:t>
            </a:r>
            <a:r>
              <a:rPr lang="ru-RU" sz="3200" b="1" u="sng" dirty="0" smtClean="0">
                <a:solidFill>
                  <a:schemeClr val="bg1"/>
                </a:solidFill>
              </a:rPr>
              <a:t>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здоров’я</a:t>
            </a:r>
            <a:r>
              <a:rPr lang="ru-RU" sz="3200" b="1" u="sng" dirty="0" smtClean="0">
                <a:solidFill>
                  <a:schemeClr val="bg1"/>
                </a:solidFill>
              </a:rPr>
              <a:t>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дитини</a:t>
            </a:r>
            <a:r>
              <a:rPr lang="ru-RU" sz="3200" b="1" u="sng" dirty="0" smtClean="0">
                <a:solidFill>
                  <a:schemeClr val="bg1"/>
                </a:solidFill>
              </a:rPr>
              <a:t> </a:t>
            </a:r>
            <a:endParaRPr lang="ru-RU" sz="3200" b="1" i="1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    </a:t>
            </a:r>
            <a:r>
              <a:rPr lang="ru-RU" sz="3200" b="1" dirty="0" err="1" smtClean="0">
                <a:solidFill>
                  <a:schemeClr val="bg1"/>
                </a:solidFill>
              </a:rPr>
              <a:t>необхідно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   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об’єднати</a:t>
            </a:r>
            <a:r>
              <a:rPr lang="ru-RU" sz="3200" b="1" u="sng" dirty="0" smtClean="0">
                <a:solidFill>
                  <a:schemeClr val="bg1"/>
                </a:solidFill>
              </a:rPr>
              <a:t>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зусилля</a:t>
            </a:r>
            <a:r>
              <a:rPr lang="ru-RU" sz="3200" b="1" u="sng" dirty="0" smtClean="0">
                <a:solidFill>
                  <a:schemeClr val="bg1"/>
                </a:solidFill>
              </a:rPr>
              <a:t>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всіх</a:t>
            </a:r>
            <a:r>
              <a:rPr lang="ru-RU" sz="3200" b="1" u="sng" dirty="0" smtClean="0">
                <a:solidFill>
                  <a:schemeClr val="bg1"/>
                </a:solidFill>
              </a:rPr>
              <a:t>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дорослих</a:t>
            </a:r>
            <a:r>
              <a:rPr lang="ru-RU" sz="3200" b="1" u="sng" dirty="0" smtClean="0">
                <a:solidFill>
                  <a:schemeClr val="bg1"/>
                </a:solidFill>
              </a:rPr>
              <a:t>,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які</a:t>
            </a:r>
            <a:r>
              <a:rPr lang="ru-RU" sz="3200" b="1" u="sng" dirty="0" smtClean="0">
                <a:solidFill>
                  <a:schemeClr val="bg1"/>
                </a:solidFill>
              </a:rPr>
              <a:t>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його</a:t>
            </a:r>
            <a:r>
              <a:rPr lang="ru-RU" sz="3200" b="1" u="sng" dirty="0" smtClean="0">
                <a:solidFill>
                  <a:schemeClr val="bg1"/>
                </a:solidFill>
              </a:rPr>
              <a:t> </a:t>
            </a:r>
            <a:r>
              <a:rPr lang="ru-RU" sz="3200" b="1" u="sng" dirty="0" err="1" smtClean="0">
                <a:solidFill>
                  <a:schemeClr val="bg1"/>
                </a:solidFill>
              </a:rPr>
              <a:t>оточують</a:t>
            </a:r>
            <a:r>
              <a:rPr lang="ru-RU" sz="3200" b="1" dirty="0" smtClean="0">
                <a:solidFill>
                  <a:schemeClr val="bg1"/>
                </a:solidFill>
              </a:rPr>
              <a:t>!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Натали\AppData\Local\Microsoft\Windows\Temporary Internet Files\Content.IE5\PLA1ZZCB\MP90043064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143404" cy="4929198"/>
          </a:xfrm>
          <a:prstGeom prst="rect">
            <a:avLst/>
          </a:prstGeom>
          <a:noFill/>
        </p:spPr>
      </p:pic>
      <p:pic>
        <p:nvPicPr>
          <p:cNvPr id="1031" name="Picture 7" descr="C:\Users\Натали\AppData\Local\Microsoft\Windows\Temporary Internet Files\Content.IE5\HSC66QR8\MM900356712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000372"/>
            <a:ext cx="1595442" cy="1714512"/>
          </a:xfrm>
          <a:prstGeom prst="rect">
            <a:avLst/>
          </a:prstGeom>
          <a:noFill/>
        </p:spPr>
      </p:pic>
      <p:pic>
        <p:nvPicPr>
          <p:cNvPr id="1032" name="Picture 8" descr="C:\Users\Натали\AppData\Local\Microsoft\Windows\Temporary Internet Files\Content.IE5\IFRRH281\MM900356784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500306"/>
            <a:ext cx="2000264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29156"/>
          </a:xfrm>
        </p:spPr>
        <p:txBody>
          <a:bodyPr>
            <a:normAutofit/>
          </a:bodyPr>
          <a:lstStyle/>
          <a:p>
            <a:pPr algn="ctr"/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Погляд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звичайний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робочий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</a:t>
            </a:r>
            <a:b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школяра </a:t>
            </a:r>
            <a:b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боку </a:t>
            </a: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здоров’язбереження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5000" dirty="0"/>
          </a:p>
        </p:txBody>
      </p:sp>
      <p:pic>
        <p:nvPicPr>
          <p:cNvPr id="2050" name="Picture 2" descr="C:\Users\Натали\AppData\Local\Microsoft\Windows\Temporary Internet Files\Content.IE5\PLA1ZZCB\MC90044042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6114" y="142852"/>
            <a:ext cx="1827886" cy="150601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429156"/>
          </a:xfrm>
        </p:spPr>
        <p:txBody>
          <a:bodyPr>
            <a:normAutofit/>
          </a:bodyPr>
          <a:lstStyle/>
          <a:p>
            <a:pPr algn="ctr"/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Ранкова</a:t>
            </a: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гімнастика</a:t>
            </a:r>
            <a:endParaRPr lang="ru-RU" sz="5000" dirty="0"/>
          </a:p>
        </p:txBody>
      </p:sp>
      <p:pic>
        <p:nvPicPr>
          <p:cNvPr id="2050" name="Picture 2" descr="C:\Users\Натали\AppData\Local\Microsoft\Windows\Temporary Internet Files\Content.IE5\PLA1ZZCB\MC90044042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6114" y="142852"/>
            <a:ext cx="1827886" cy="150601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ЕДСОВЕТ\Суроенко\20161123_065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789</TotalTime>
  <Words>335</Words>
  <Application>Microsoft Office PowerPoint</Application>
  <PresentationFormat>Экран (4:3)</PresentationFormat>
  <Paragraphs>63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SimSun-ExtB</vt:lpstr>
      <vt:lpstr>Andalus</vt:lpstr>
      <vt:lpstr>Arial</vt:lpstr>
      <vt:lpstr>Batang</vt:lpstr>
      <vt:lpstr>Calibri</vt:lpstr>
      <vt:lpstr>Monotype Corsiva</vt:lpstr>
      <vt:lpstr>Times New Roman</vt:lpstr>
      <vt:lpstr>Wingdings</vt:lpstr>
      <vt:lpstr>Wingdings 2</vt:lpstr>
      <vt:lpstr>Wingdings 3</vt:lpstr>
      <vt:lpstr>Апекс</vt:lpstr>
      <vt:lpstr>Що є найбільш значущим для вас із запропонованого списку?</vt:lpstr>
      <vt:lpstr>Презентация PowerPoint</vt:lpstr>
      <vt:lpstr>«Здоров’я – основний напрямок освітньої діяльності школи. Спортивна робота у школі»</vt:lpstr>
      <vt:lpstr>Презентация PowerPoint</vt:lpstr>
      <vt:lpstr>«Здоров’я – основний напрямок освітньої діяльності школи. Спортивна робота у школі»</vt:lpstr>
      <vt:lpstr>Купити здоров’я не можна, його можна придбати тільки власними постійними зусиллями… Чумаков Б. Н.</vt:lpstr>
      <vt:lpstr>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Самий головний рецепт  душевного здоров’я –  це посмішка!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</dc:creator>
  <cp:lastModifiedBy>User</cp:lastModifiedBy>
  <cp:revision>81</cp:revision>
  <dcterms:created xsi:type="dcterms:W3CDTF">2013-03-11T19:55:56Z</dcterms:created>
  <dcterms:modified xsi:type="dcterms:W3CDTF">2018-01-26T09:06:31Z</dcterms:modified>
</cp:coreProperties>
</file>