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96" r:id="rId2"/>
    <p:sldId id="300" r:id="rId3"/>
    <p:sldId id="301" r:id="rId4"/>
    <p:sldId id="306" r:id="rId5"/>
    <p:sldId id="302" r:id="rId6"/>
    <p:sldId id="303" r:id="rId7"/>
    <p:sldId id="269" r:id="rId8"/>
    <p:sldId id="270" r:id="rId9"/>
    <p:sldId id="281" r:id="rId10"/>
    <p:sldId id="282" r:id="rId11"/>
    <p:sldId id="283" r:id="rId12"/>
    <p:sldId id="284" r:id="rId13"/>
    <p:sldId id="285" r:id="rId14"/>
    <p:sldId id="287" r:id="rId15"/>
    <p:sldId id="257" r:id="rId16"/>
    <p:sldId id="258" r:id="rId17"/>
    <p:sldId id="259" r:id="rId18"/>
    <p:sldId id="260" r:id="rId19"/>
    <p:sldId id="261" r:id="rId20"/>
    <p:sldId id="262" r:id="rId21"/>
    <p:sldId id="279" r:id="rId22"/>
    <p:sldId id="290" r:id="rId23"/>
    <p:sldId id="307" r:id="rId24"/>
    <p:sldId id="30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632" autoAdjust="0"/>
    <p:restoredTop sz="94633" autoAdjust="0"/>
  </p:normalViewPr>
  <p:slideViewPr>
    <p:cSldViewPr>
      <p:cViewPr>
        <p:scale>
          <a:sx n="75" d="100"/>
          <a:sy n="75" d="100"/>
        </p:scale>
        <p:origin x="-96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2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37FDC3B-5A8D-4278-8226-2E73ED42FD82}" type="datetimeFigureOut">
              <a:rPr lang="ru-RU"/>
              <a:pPr>
                <a:defRPr/>
              </a:pPr>
              <a:t>02.11.2017</a:t>
            </a:fld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9C16CFE-B52D-4771-96AC-04D1744D2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CB584-C979-4E57-921E-3CBF5E62FE65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1741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B5AB3EF-E7D4-4901-8BA8-B807A6CA0E2F}" type="slidenum">
              <a:rPr lang="ru-RU" sz="1200" b="0">
                <a:cs typeface="Arial" charset="0"/>
              </a:rPr>
              <a:pPr algn="r"/>
              <a:t>5</a:t>
            </a:fld>
            <a:endParaRPr lang="ru-RU" sz="1200" b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5AB902-C7D2-4DBF-935D-6C1C10C2ECB1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1945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6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876ABAA-90A2-471D-94B0-EA3EDAAD5942}" type="slidenum">
              <a:rPr lang="ru-RU" sz="1200" b="0">
                <a:cs typeface="Arial" charset="0"/>
              </a:rPr>
              <a:pPr algn="r"/>
              <a:t>6</a:t>
            </a:fld>
            <a:endParaRPr lang="ru-RU" sz="1200" b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7505543-6A41-46ED-BD2C-B5BE23E11E85}" type="slidenum">
              <a:rPr lang="en-US" sz="1200">
                <a:cs typeface="Arial" charset="0"/>
              </a:rPr>
              <a:pPr algn="r"/>
              <a:t>22</a:t>
            </a:fld>
            <a:endParaRPr lang="en-US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7505543-6A41-46ED-BD2C-B5BE23E11E85}" type="slidenum">
              <a:rPr lang="en-US" sz="1200">
                <a:cs typeface="Arial" charset="0"/>
              </a:rPr>
              <a:pPr algn="r"/>
              <a:t>23</a:t>
            </a:fld>
            <a:endParaRPr lang="en-US" sz="120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A1CE3D-72AE-48CD-8B27-E512CA397834}" type="datetimeFigureOut">
              <a:rPr lang="ru-RU" smtClean="0"/>
              <a:pPr>
                <a:defRPr/>
              </a:pPr>
              <a:t>02.11.2017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ED207-7910-4097-9EBE-1AFB2C85E61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EA27F6-15AD-42BF-B0D2-ED28896EE7D5}" type="datetimeFigureOut">
              <a:rPr lang="ru-RU" smtClean="0"/>
              <a:pPr>
                <a:defRPr/>
              </a:pPr>
              <a:t>02.11.2017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3D9F5-23CD-4D5D-9442-9E872253918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10898E-69E7-402A-84E5-FB164D2C8DBF}" type="datetimeFigureOut">
              <a:rPr lang="ru-RU" smtClean="0"/>
              <a:pPr>
                <a:defRPr/>
              </a:pPr>
              <a:t>02.11.2017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01A6A-42C1-4F91-BAC3-5DE0ACCAA99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E46A3E-F838-4E16-8FD4-7993C0CC33EC}" type="datetimeFigureOut">
              <a:rPr lang="ru-RU" smtClean="0"/>
              <a:pPr>
                <a:defRPr/>
              </a:pPr>
              <a:t>02.11.2017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AAD5B-FDDA-48EA-A6CF-45E38A4B8D4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1E6D5-CB82-41FE-A76E-AEE97D67EB74}" type="datetimeFigureOut">
              <a:rPr lang="ru-RU" smtClean="0"/>
              <a:pPr>
                <a:defRPr/>
              </a:pPr>
              <a:t>02.11.2017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9E529-1DF2-4DF8-98D4-B689E132C70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272EB4-E50F-43F7-BBAD-B85C4B79035A}" type="datetimeFigureOut">
              <a:rPr lang="ru-RU" smtClean="0"/>
              <a:pPr>
                <a:defRPr/>
              </a:pPr>
              <a:t>02.11.2017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638D9-113A-405A-9DAE-F58CBC616B3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C007D-BF51-49A2-87B2-DE3E46AB3C59}" type="datetimeFigureOut">
              <a:rPr lang="ru-RU" smtClean="0"/>
              <a:pPr>
                <a:defRPr/>
              </a:pPr>
              <a:t>02.11.2017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F3D5F-2604-4DB3-A7D4-4ED55F6C76D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6C3610-020E-4F98-8831-0E2F36D98280}" type="datetimeFigureOut">
              <a:rPr lang="ru-RU" smtClean="0"/>
              <a:pPr>
                <a:defRPr/>
              </a:pPr>
              <a:t>02.11.2017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933D3-467E-4F50-99E2-4E1D4677428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0336ED-1EC7-44D5-807A-AE246DA5BD14}" type="datetimeFigureOut">
              <a:rPr lang="ru-RU" smtClean="0"/>
              <a:pPr>
                <a:defRPr/>
              </a:pPr>
              <a:t>02.11.2017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CBAFB4-95AE-44CF-832F-5DB1863D69D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6C8AC5-17EB-4E0D-8663-ADECA9FB255F}" type="datetimeFigureOut">
              <a:rPr lang="ru-RU" smtClean="0"/>
              <a:pPr>
                <a:defRPr/>
              </a:pPr>
              <a:t>02.11.2017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BBA7CB-954F-4DF0-80D5-31953954095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39734A-EDEF-4D55-B306-E034AA6663E9}" type="datetimeFigureOut">
              <a:rPr lang="ru-RU" smtClean="0"/>
              <a:pPr>
                <a:defRPr/>
              </a:pPr>
              <a:t>02.11.2017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F21C884-6409-4179-8C22-6C1A9E67885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D9CDA58-D5A9-48C3-BBA1-185E13F7D190}" type="datetimeFigureOut">
              <a:rPr lang="ru-RU" smtClean="0"/>
              <a:pPr>
                <a:defRPr/>
              </a:pPr>
              <a:t>02.11.2017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917E411-533E-4181-893F-8308A6CE983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7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ru-RU" smtClean="0"/>
              <a:t>Загадка третьего тысячелетия</a:t>
            </a:r>
            <a:endParaRPr lang="en-US" dirty="0" smtClean="0"/>
          </a:p>
        </p:txBody>
      </p:sp>
      <p:sp>
        <p:nvSpPr>
          <p:cNvPr id="21" name="Подзаголовок 2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780088" y="5480050"/>
            <a:ext cx="669925" cy="654050"/>
            <a:chOff x="4027" y="3016"/>
            <a:chExt cx="515" cy="505"/>
          </a:xfrm>
        </p:grpSpPr>
        <p:sp>
          <p:nvSpPr>
            <p:cNvPr id="10244" name="Oval 4"/>
            <p:cNvSpPr>
              <a:spLocks noChangeArrowheads="1"/>
            </p:cNvSpPr>
            <p:nvPr/>
          </p:nvSpPr>
          <p:spPr bwMode="gray">
            <a:xfrm>
              <a:off x="4027" y="3016"/>
              <a:ext cx="515" cy="50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431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4314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3091" name="Picture 5" descr="sphere_highligh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4046" y="3018"/>
              <a:ext cx="47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7170738" y="5029200"/>
            <a:ext cx="349250" cy="339725"/>
            <a:chOff x="4027" y="3016"/>
            <a:chExt cx="515" cy="505"/>
          </a:xfrm>
        </p:grpSpPr>
        <p:sp>
          <p:nvSpPr>
            <p:cNvPr id="10247" name="Oval 7"/>
            <p:cNvSpPr>
              <a:spLocks noChangeArrowheads="1"/>
            </p:cNvSpPr>
            <p:nvPr/>
          </p:nvSpPr>
          <p:spPr bwMode="gray">
            <a:xfrm>
              <a:off x="4027" y="3016"/>
              <a:ext cx="515" cy="505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431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4314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3089" name="Picture 8" descr="sphere_highligh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4046" y="3018"/>
              <a:ext cx="47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9" name="Oval 9" descr="1346361232_autichnyy-rebenok"/>
          <p:cNvSpPr>
            <a:spLocks noChangeArrowheads="1"/>
          </p:cNvSpPr>
          <p:nvPr/>
        </p:nvSpPr>
        <p:spPr bwMode="gray">
          <a:xfrm>
            <a:off x="3960813" y="4986338"/>
            <a:ext cx="1082675" cy="1071562"/>
          </a:xfrm>
          <a:prstGeom prst="ellipse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28575" algn="ctr">
            <a:solidFill>
              <a:schemeClr val="bg1">
                <a:alpha val="7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50" name="Oval 10" descr="C04-22-1252"/>
          <p:cNvSpPr>
            <a:spLocks noChangeArrowheads="1"/>
          </p:cNvSpPr>
          <p:nvPr/>
        </p:nvSpPr>
        <p:spPr bwMode="gray">
          <a:xfrm>
            <a:off x="428625" y="571500"/>
            <a:ext cx="2759075" cy="2730500"/>
          </a:xfrm>
          <a:prstGeom prst="ellipse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 w="76200" algn="ctr">
            <a:solidFill>
              <a:schemeClr val="bg1">
                <a:alpha val="7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51" name="Oval 11" descr="A-autism-deti-reabelitaca- nevrolog-klinika-lehenie"/>
          <p:cNvSpPr>
            <a:spLocks noChangeArrowheads="1"/>
          </p:cNvSpPr>
          <p:nvPr/>
        </p:nvSpPr>
        <p:spPr bwMode="gray">
          <a:xfrm>
            <a:off x="1851025" y="3505200"/>
            <a:ext cx="1911350" cy="1892300"/>
          </a:xfrm>
          <a:prstGeom prst="ellipse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 w="57150" algn="ctr">
            <a:solidFill>
              <a:schemeClr val="bg1">
                <a:alpha val="7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3080" name="Picture 12" descr="wat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gray">
          <a:xfrm rot="393398">
            <a:off x="3124200" y="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3" descr="wat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gray">
          <a:xfrm rot="393398">
            <a:off x="3276600" y="388620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4" descr="wat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gray">
          <a:xfrm>
            <a:off x="6477000" y="4864100"/>
            <a:ext cx="241776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6" descr="wat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gray">
          <a:xfrm rot="393398">
            <a:off x="0" y="466090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7" descr="wat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gray">
          <a:xfrm rot="393398">
            <a:off x="5688858" y="3002396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8" descr="wat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gray">
          <a:xfrm rot="393398">
            <a:off x="609600" y="243840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9" descr="wat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gray">
          <a:xfrm rot="393398">
            <a:off x="2331273" y="2216578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5" descr="wat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gray">
          <a:xfrm rot="393398">
            <a:off x="6248400" y="30480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0.0559 -0.10479 C 0.0559 -0.10456 0.05156 -0.05136 0.0401 -0.02661 C 0.02864 -0.00185 -0.00226 0.00462 -0.0184 -0.00579 " pathEditMode="relative" rAng="0" ptsTypes="fsf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5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14236 -0.15476 C 0.14236 -0.15452 0.12535 -0.04603 0.10382 -0.01758 C 0.08229 0.01087 0.00382 0.02244 -0.0342 0.01874 " pathEditMode="relative" rAng="0" ptsTypes="fsf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8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animBg="1"/>
      <p:bldP spid="10250" grpId="0" animBg="1"/>
      <p:bldP spid="1025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/>
          </p:cNvSpPr>
          <p:nvPr>
            <p:ph idx="1"/>
          </p:nvPr>
        </p:nvSpPr>
        <p:spPr>
          <a:xfrm>
            <a:off x="500063" y="428625"/>
            <a:ext cx="8197850" cy="5953125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Детский  аутизм (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F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84.0)</a:t>
            </a:r>
          </a:p>
          <a:p>
            <a:pPr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Общее расстройство развития, определяется наличием аномального  развития, которое проявляется в возрасте до 3 лет, и аномальным функционированием во всех трех сферах социального общения и ограниченного, повторяющегося поведения.</a:t>
            </a:r>
          </a:p>
          <a:p>
            <a:pPr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У мальчиков встречается в 3 – 4 раза чаще.</a:t>
            </a:r>
          </a:p>
          <a:p>
            <a:pPr>
              <a:buFont typeface="Arial" charset="0"/>
              <a:buNone/>
              <a:defRPr/>
            </a:pP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Comic Sans MS" pitchFamily="66" charset="0"/>
              </a:rPr>
              <a:t>Атипичный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аутизм (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F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84.1)</a:t>
            </a:r>
          </a:p>
          <a:p>
            <a:pPr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Наиболее часто возникает у детей с умственной отсталостью или тяжелым расстройством развития рецептивной речи.</a:t>
            </a:r>
          </a:p>
          <a:p>
            <a:pPr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Отличается от детского аутизма возрастным началом ( 3 – 5 лет) или отсутствием хотя бы одного из трех диагностических критериев.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/>
          </p:cNvSpPr>
          <p:nvPr>
            <p:ph idx="1"/>
          </p:nvPr>
        </p:nvSpPr>
        <p:spPr>
          <a:xfrm>
            <a:off x="500063" y="357188"/>
            <a:ext cx="8269287" cy="579755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Наиболее существенные черты РД</a:t>
            </a:r>
            <a:r>
              <a:rPr lang="ru-RU" b="1" dirty="0" smtClean="0">
                <a:solidFill>
                  <a:srgbClr val="C00000"/>
                </a:solidFill>
              </a:rPr>
              <a:t>А:</a:t>
            </a:r>
            <a:endParaRPr lang="ru-RU" dirty="0" smtClean="0">
              <a:solidFill>
                <a:srgbClr val="C00000"/>
              </a:solidFill>
            </a:endParaRP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одиночество ребенка, отсутствие стремления к общению;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отгороженность от внешнего мира;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сопротивление любым переменам обстановки;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однообразие интересов и пристрастий;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слабость эмоционального реагирования по отношению к близким, даже к матери, вплоть до полного безразличия к ним (аффективная блокада);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неспособность дифференцировать людей и неодушевленные предметы;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речевые нарушения;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повышенная тревожность;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недостаточная реакция на зрительные и слуховые раздражители;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наличие ритуалов;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наличие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сверхпривязанности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к некоторым предметам.</a:t>
            </a:r>
          </a:p>
          <a:p>
            <a:pPr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11981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  <a:latin typeface="Comic Sans MS" pitchFamily="66" charset="0"/>
              </a:rPr>
              <a:t>Особенности </a:t>
            </a:r>
            <a:r>
              <a:rPr lang="ru-RU" sz="3600" b="1" i="1" dirty="0" smtClean="0">
                <a:solidFill>
                  <a:srgbClr val="C00000"/>
                </a:solidFill>
                <a:latin typeface="Comic Sans MS" pitchFamily="66" charset="0"/>
              </a:rPr>
              <a:t>речевого развития </a:t>
            </a:r>
            <a:r>
              <a:rPr lang="ru-RU" sz="3600" dirty="0" err="1" smtClean="0">
                <a:solidFill>
                  <a:srgbClr val="C00000"/>
                </a:solidFill>
                <a:latin typeface="Comic Sans MS" pitchFamily="66" charset="0"/>
              </a:rPr>
              <a:t>аутичных</a:t>
            </a:r>
            <a:r>
              <a:rPr lang="ru-RU" sz="3600" dirty="0" smtClean="0">
                <a:solidFill>
                  <a:srgbClr val="C00000"/>
                </a:solidFill>
                <a:latin typeface="Comic Sans MS" pitchFamily="66" charset="0"/>
              </a:rPr>
              <a:t> детей </a:t>
            </a:r>
            <a:r>
              <a:rPr lang="ru-RU" sz="3600" dirty="0" smtClean="0">
                <a:solidFill>
                  <a:srgbClr val="C00000"/>
                </a:solidFill>
                <a:latin typeface="Comic Sans MS" pitchFamily="66" charset="0"/>
              </a:rPr>
              <a:t>многочисленны, но в основном встречается:</a:t>
            </a:r>
          </a:p>
          <a:p>
            <a:pPr lvl="0">
              <a:buNone/>
            </a:pPr>
            <a:endParaRPr lang="ru-RU" sz="28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0"/>
            <a:r>
              <a:rPr lang="ru-RU" sz="2800" dirty="0" err="1" smtClean="0">
                <a:solidFill>
                  <a:srgbClr val="0070C0"/>
                </a:solidFill>
                <a:latin typeface="Comic Sans MS" pitchFamily="66" charset="0"/>
              </a:rPr>
              <a:t>мутизм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(отсутствие речи) 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значительной 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части детей;</a:t>
            </a:r>
          </a:p>
          <a:p>
            <a:pPr lvl="0"/>
            <a:r>
              <a:rPr lang="ru-RU" sz="2800" dirty="0" err="1" smtClean="0">
                <a:solidFill>
                  <a:srgbClr val="0070C0"/>
                </a:solidFill>
                <a:latin typeface="Comic Sans MS" pitchFamily="66" charset="0"/>
              </a:rPr>
              <a:t>эхолалии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 (повторение слов, фраз, сказанных другим лицом);</a:t>
            </a:r>
          </a:p>
          <a:p>
            <a:pPr lvl="0"/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большое количество слов-штампов и фраз-штампов, </a:t>
            </a:r>
            <a:r>
              <a:rPr lang="ru-RU" sz="2800" dirty="0" err="1" smtClean="0">
                <a:solidFill>
                  <a:srgbClr val="0070C0"/>
                </a:solidFill>
                <a:latin typeface="Comic Sans MS" pitchFamily="66" charset="0"/>
              </a:rPr>
              <a:t>фонографичность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 ("</a:t>
            </a:r>
            <a:r>
              <a:rPr lang="ru-RU" sz="2800" dirty="0" err="1" smtClean="0">
                <a:solidFill>
                  <a:srgbClr val="0070C0"/>
                </a:solidFill>
                <a:latin typeface="Comic Sans MS" pitchFamily="66" charset="0"/>
              </a:rPr>
              <a:t>попугайность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") речи, что при часто хорошей памяти создает иллюзию развитой речи;</a:t>
            </a:r>
          </a:p>
          <a:p>
            <a:pPr lvl="0"/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отсутствие обращения в речи, несостоятельность в диалоге (хотя монологическая речь иногда развита хорошо);</a:t>
            </a:r>
          </a:p>
          <a:p>
            <a:pPr lvl="0"/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позднее появление в речи личных местоимений (особенно "я") и их неправильное употребление (о себе - "он" или "ты", о других иногда"я");</a:t>
            </a:r>
          </a:p>
          <a:p>
            <a:pPr lvl="0"/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нарушения грамматического строя речи;</a:t>
            </a:r>
          </a:p>
          <a:p>
            <a:pPr lvl="0"/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нарушения звукопроизношения;</a:t>
            </a:r>
          </a:p>
          <a:p>
            <a:pPr>
              <a:buFont typeface="Arial" charset="0"/>
              <a:buNone/>
              <a:defRPr/>
            </a:pPr>
            <a:endParaRPr lang="ru-RU" sz="2800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/>
          </p:cNvSpPr>
          <p:nvPr>
            <p:ph idx="1"/>
          </p:nvPr>
        </p:nvSpPr>
        <p:spPr>
          <a:xfrm>
            <a:off x="357158" y="357166"/>
            <a:ext cx="8329612" cy="5768975"/>
          </a:xfrm>
        </p:spPr>
        <p:txBody>
          <a:bodyPr>
            <a:normAutofit fontScale="92500"/>
          </a:bodyPr>
          <a:lstStyle/>
          <a:p>
            <a:pPr>
              <a:buNone/>
              <a:defRPr/>
            </a:pPr>
            <a:r>
              <a:rPr lang="ru-RU" sz="2500" dirty="0" smtClean="0">
                <a:solidFill>
                  <a:srgbClr val="0070C0"/>
                </a:solidFill>
                <a:latin typeface="Comic Sans MS" pitchFamily="66" charset="0"/>
              </a:rPr>
              <a:t>В ряде случаев встречаются </a:t>
            </a:r>
            <a:r>
              <a:rPr lang="ru-RU" sz="2500" dirty="0" err="1" smtClean="0">
                <a:solidFill>
                  <a:srgbClr val="0070C0"/>
                </a:solidFill>
                <a:latin typeface="Comic Sans MS" pitchFamily="66" charset="0"/>
              </a:rPr>
              <a:t>аутистические</a:t>
            </a:r>
            <a:r>
              <a:rPr lang="ru-RU" sz="2500" dirty="0" smtClean="0">
                <a:solidFill>
                  <a:srgbClr val="0070C0"/>
                </a:solidFill>
                <a:latin typeface="Comic Sans MS" pitchFamily="66" charset="0"/>
              </a:rPr>
              <a:t> черты поведения у детей с тяжелыми интеллектуальными нарушениями (</a:t>
            </a:r>
            <a:r>
              <a:rPr lang="ru-RU" sz="2500" dirty="0" err="1" smtClean="0">
                <a:solidFill>
                  <a:srgbClr val="0070C0"/>
                </a:solidFill>
                <a:latin typeface="Comic Sans MS" pitchFamily="66" charset="0"/>
              </a:rPr>
              <a:t>идиотия</a:t>
            </a:r>
            <a:r>
              <a:rPr lang="ru-RU" sz="2500" dirty="0" smtClean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ru-RU" sz="2500" dirty="0" err="1" smtClean="0">
                <a:solidFill>
                  <a:srgbClr val="0070C0"/>
                </a:solidFill>
                <a:latin typeface="Comic Sans MS" pitchFamily="66" charset="0"/>
              </a:rPr>
              <a:t>имбецильность</a:t>
            </a:r>
            <a:r>
              <a:rPr lang="ru-RU" sz="2500" dirty="0" smtClean="0">
                <a:solidFill>
                  <a:srgbClr val="0070C0"/>
                </a:solidFill>
                <a:latin typeface="Comic Sans MS" pitchFamily="66" charset="0"/>
              </a:rPr>
              <a:t>). Работа с таким ребенком исключительно сложна, поскольку обе составляющие сложного нарушения (аутизм и интеллектуальное недоразвитие) усугубляют тяжесть проявлений друг друга, существенно затрудняя коррекционное вмешательство. Применение классических методик олигофренопедагогики оказывается неуспешным из-за выраженных </a:t>
            </a:r>
            <a:r>
              <a:rPr lang="ru-RU" sz="2500" dirty="0" err="1" smtClean="0">
                <a:solidFill>
                  <a:srgbClr val="0070C0"/>
                </a:solidFill>
                <a:latin typeface="Comic Sans MS" pitchFamily="66" charset="0"/>
              </a:rPr>
              <a:t>аутистических</a:t>
            </a:r>
            <a:r>
              <a:rPr lang="ru-RU" sz="2500" dirty="0" smtClean="0">
                <a:solidFill>
                  <a:srgbClr val="0070C0"/>
                </a:solidFill>
                <a:latin typeface="Comic Sans MS" pitchFamily="66" charset="0"/>
              </a:rPr>
              <a:t> особенностей личности, а основанные на тонизировании эмоциональной сферы способы помощи </a:t>
            </a:r>
            <a:r>
              <a:rPr lang="ru-RU" sz="2500" dirty="0" err="1" smtClean="0">
                <a:solidFill>
                  <a:srgbClr val="0070C0"/>
                </a:solidFill>
                <a:latin typeface="Comic Sans MS" pitchFamily="66" charset="0"/>
              </a:rPr>
              <a:t>аутичным</a:t>
            </a:r>
            <a:r>
              <a:rPr lang="ru-RU" sz="2500" dirty="0" smtClean="0">
                <a:solidFill>
                  <a:srgbClr val="0070C0"/>
                </a:solidFill>
                <a:latin typeface="Comic Sans MS" pitchFamily="66" charset="0"/>
              </a:rPr>
              <a:t> детям не встречают достаточного уровня возможностей осмысления получаемой информации, в первую очередь эмоциональной.</a:t>
            </a:r>
          </a:p>
          <a:p>
            <a:pPr>
              <a:buFont typeface="Arial" charset="0"/>
              <a:buNone/>
              <a:defRPr/>
            </a:pPr>
            <a:endParaRPr lang="ru-RU" sz="2400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285750" y="214313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b="1" dirty="0" err="1" smtClean="0">
                <a:solidFill>
                  <a:srgbClr val="C00000"/>
                </a:solidFill>
                <a:latin typeface="Comic Sans MS" pitchFamily="66" charset="0"/>
              </a:rPr>
              <a:t>Клинико</a:t>
            </a: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 – психологическая  классификация</a:t>
            </a: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Font typeface="Arial" charset="0"/>
              <a:buNone/>
              <a:defRPr/>
            </a:pPr>
            <a:r>
              <a:rPr lang="ru-RU" sz="3200" dirty="0" smtClean="0">
                <a:solidFill>
                  <a:srgbClr val="0070C0"/>
                </a:solidFill>
                <a:latin typeface="Comic Sans MS" pitchFamily="66" charset="0"/>
              </a:rPr>
              <a:t>О.С.Никольской (1985 – 1987) выделены  четыре  основные  группы  РДА. </a:t>
            </a:r>
          </a:p>
          <a:p>
            <a:pPr marL="609600" indent="-609600">
              <a:buFont typeface="Arial" charset="0"/>
              <a:buNone/>
              <a:defRPr/>
            </a:pPr>
            <a:r>
              <a:rPr lang="ru-RU" sz="3200" dirty="0" smtClean="0">
                <a:solidFill>
                  <a:srgbClr val="0070C0"/>
                </a:solidFill>
                <a:latin typeface="Comic Sans MS" pitchFamily="66" charset="0"/>
              </a:rPr>
              <a:t>Основные  критерии  данной  классификации:</a:t>
            </a:r>
          </a:p>
          <a:p>
            <a:pPr marL="609600" indent="-609600">
              <a:buFont typeface="Arial" charset="0"/>
              <a:buAutoNum type="arabicParenR"/>
              <a:defRPr/>
            </a:pPr>
            <a:r>
              <a:rPr lang="ru-RU" sz="3200" dirty="0" smtClean="0">
                <a:solidFill>
                  <a:srgbClr val="0070C0"/>
                </a:solidFill>
                <a:latin typeface="Comic Sans MS" pitchFamily="66" charset="0"/>
              </a:rPr>
              <a:t>Характер  и  степень  нарушений  взаимодействия  с  внешней  средой;</a:t>
            </a:r>
          </a:p>
          <a:p>
            <a:pPr marL="609600" indent="-609600">
              <a:buFont typeface="Arial" charset="0"/>
              <a:buAutoNum type="arabicParenR"/>
              <a:defRPr/>
            </a:pPr>
            <a:r>
              <a:rPr lang="ru-RU" sz="3200" dirty="0" smtClean="0">
                <a:solidFill>
                  <a:srgbClr val="0070C0"/>
                </a:solidFill>
                <a:latin typeface="Comic Sans MS" pitchFamily="66" charset="0"/>
              </a:rPr>
              <a:t>Характер  и  степень  первичных  расстройств.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Классификация аутизма </a:t>
            </a:r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(Никольская О.С.)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0070C0"/>
                </a:solidFill>
                <a:latin typeface="Comic Sans MS" pitchFamily="66" charset="0"/>
              </a:rPr>
              <a:t>Первая форма – полная отрешенность от происходящего; </a:t>
            </a:r>
          </a:p>
          <a:p>
            <a:pPr eaLnBrk="1" hangingPunct="1">
              <a:defRPr/>
            </a:pPr>
            <a:r>
              <a:rPr lang="ru-RU" sz="3200" dirty="0" smtClean="0">
                <a:solidFill>
                  <a:srgbClr val="0070C0"/>
                </a:solidFill>
                <a:latin typeface="Comic Sans MS" pitchFamily="66" charset="0"/>
              </a:rPr>
              <a:t>Вторая форма – активное отвержение; </a:t>
            </a:r>
          </a:p>
          <a:p>
            <a:pPr eaLnBrk="1" hangingPunct="1">
              <a:defRPr/>
            </a:pPr>
            <a:r>
              <a:rPr lang="ru-RU" sz="3200" dirty="0" smtClean="0">
                <a:solidFill>
                  <a:srgbClr val="0070C0"/>
                </a:solidFill>
                <a:latin typeface="Comic Sans MS" pitchFamily="66" charset="0"/>
              </a:rPr>
              <a:t>Третья форма – </a:t>
            </a:r>
            <a:r>
              <a:rPr lang="ru-RU" sz="3200" dirty="0" err="1" smtClean="0">
                <a:solidFill>
                  <a:srgbClr val="0070C0"/>
                </a:solidFill>
                <a:latin typeface="Comic Sans MS" pitchFamily="66" charset="0"/>
              </a:rPr>
              <a:t>захваченность</a:t>
            </a:r>
            <a:r>
              <a:rPr lang="ru-RU" sz="32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  <a:latin typeface="Comic Sans MS" pitchFamily="66" charset="0"/>
              </a:rPr>
              <a:t>аутистическими</a:t>
            </a:r>
            <a:r>
              <a:rPr lang="ru-RU" sz="3200" dirty="0" smtClean="0">
                <a:solidFill>
                  <a:srgbClr val="0070C0"/>
                </a:solidFill>
                <a:latin typeface="Comic Sans MS" pitchFamily="66" charset="0"/>
              </a:rPr>
              <a:t> интересами; </a:t>
            </a:r>
          </a:p>
          <a:p>
            <a:pPr eaLnBrk="1" hangingPunct="1">
              <a:defRPr/>
            </a:pPr>
            <a:r>
              <a:rPr lang="ru-RU" sz="3200" dirty="0" smtClean="0">
                <a:solidFill>
                  <a:srgbClr val="0070C0"/>
                </a:solidFill>
                <a:latin typeface="Comic Sans MS" pitchFamily="66" charset="0"/>
              </a:rPr>
              <a:t>Четвертая форма – чрезвычайная трудность организации общения и взаимодействия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Первая форма РДА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60988"/>
          </a:xfrm>
        </p:spPr>
        <p:txBody>
          <a:bodyPr>
            <a:normAutofit lnSpcReduction="10000"/>
          </a:bodyPr>
          <a:lstStyle/>
          <a:p>
            <a:pPr algn="just" eaLnBrk="1" hangingPunct="1">
              <a:defRPr/>
            </a:pP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Отсутствие речи</a:t>
            </a:r>
          </a:p>
          <a:p>
            <a:pPr algn="just"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Невозможность организовать ребенка: поймать взгляд, добиться ответной улыбки, получить отклик на зов, обратить его внимание на инструкцию, добиться выполнения поручения</a:t>
            </a:r>
          </a:p>
          <a:p>
            <a:pPr algn="just"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Дети не откликаются на просьбы, ничего не просят сами, часто не реагируют даже на боль, голод и холод, не проявляют испуга в ситуациях, в которых испугался бы любой другой ребенок. При  попытке добиться  внимания, заставить что-то сделать, может возникнуть реакция – крик, </a:t>
            </a:r>
            <a:r>
              <a:rPr lang="ru-RU" sz="2400" dirty="0" err="1" smtClean="0">
                <a:solidFill>
                  <a:srgbClr val="0070C0"/>
                </a:solidFill>
                <a:latin typeface="Comic Sans MS" pitchFamily="66" charset="0"/>
              </a:rPr>
              <a:t>самоагрессия</a:t>
            </a: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pPr algn="just"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 Аутизм таких детей максимально глубок, он проявляется как полная отрешенность от происходящего вокруг.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Вторая форма РДА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Дети второй группы более активны  </a:t>
            </a:r>
          </a:p>
          <a:p>
            <a:pPr algn="just"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Чуть менее ранимы в контактах со средой</a:t>
            </a:r>
          </a:p>
          <a:p>
            <a:pPr algn="just"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Внешне – это наиболее  страдающие дети: лицо их обычно напряжено, искажено гримасой страха, характерна для них скованность в движениях, они пользуются </a:t>
            </a:r>
            <a:r>
              <a:rPr lang="ru-RU" sz="2400" dirty="0" err="1" smtClean="0">
                <a:solidFill>
                  <a:srgbClr val="0070C0"/>
                </a:solidFill>
                <a:latin typeface="Comic Sans MS" pitchFamily="66" charset="0"/>
              </a:rPr>
              <a:t>эхолаличными</a:t>
            </a: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 ответами, их речь напряженно скандирована</a:t>
            </a:r>
          </a:p>
          <a:p>
            <a:pPr algn="just"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Присуща избирательность в одежде, еде, вкусах</a:t>
            </a:r>
          </a:p>
          <a:p>
            <a:pPr algn="just"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Движения напряженно скованны, механичны, действия рук и ног плохо скоординированы; пересекают пространство комнаты согнувшись, перебежками, как будто это опасное место</a:t>
            </a:r>
          </a:p>
          <a:p>
            <a:pPr algn="just"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Обучать проще действуя их же руками, задавая извне готовые инструкции </a:t>
            </a:r>
          </a:p>
          <a:p>
            <a:pPr eaLnBrk="1" hangingPunct="1">
              <a:buFont typeface="Arial" charset="0"/>
              <a:buNone/>
              <a:defRPr/>
            </a:pPr>
            <a:endParaRPr lang="ru-RU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Третья форма РДА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Детей третьей группы легче всего отличить по внешним проявлениям: лицо ребенка хранит выражение энтузиазма, блестящие глаза, застывшая улыбка, говорит быстро и без смысла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Такие дети выглядят уже не отрешенными, а скорее </a:t>
            </a:r>
            <a:r>
              <a:rPr lang="ru-RU" sz="2400" dirty="0" err="1" smtClean="0">
                <a:solidFill>
                  <a:srgbClr val="0070C0"/>
                </a:solidFill>
                <a:latin typeface="Comic Sans MS" pitchFamily="66" charset="0"/>
              </a:rPr>
              <a:t>сверхзахваченными</a:t>
            </a: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 своими собственными стойкими интересами, проявляющимися в стереотипной форме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Проявляет экстремальную конфликтность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Своеобразие таких детей особенно проявляется в их речи ( многословие, большой словарный запас), не учитывая присутствие собеседника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Четвертая форма РДА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algn="just" eaLnBrk="1" hangingPunct="1">
              <a:defRPr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Наиболее легкий вариант аутизма </a:t>
            </a:r>
          </a:p>
          <a:p>
            <a:pPr algn="just"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На первый план здесь выступают уже не защита, а повышенная ранимость, </a:t>
            </a:r>
            <a:r>
              <a:rPr lang="ru-RU" sz="2400" dirty="0" err="1" smtClean="0">
                <a:solidFill>
                  <a:srgbClr val="0070C0"/>
                </a:solidFill>
                <a:latin typeface="Comic Sans MS" pitchFamily="66" charset="0"/>
              </a:rPr>
              <a:t>тормозимость</a:t>
            </a: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 в контактах</a:t>
            </a:r>
          </a:p>
          <a:p>
            <a:pPr algn="just"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Неразвитость самих форм общения, </a:t>
            </a:r>
            <a:r>
              <a:rPr lang="ru-RU" sz="2400" dirty="0" err="1" smtClean="0">
                <a:solidFill>
                  <a:srgbClr val="0070C0"/>
                </a:solidFill>
                <a:latin typeface="Comic Sans MS" pitchFamily="66" charset="0"/>
              </a:rPr>
              <a:t>аграмматичность</a:t>
            </a: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  речи</a:t>
            </a:r>
          </a:p>
          <a:p>
            <a:pPr algn="just"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Трудности сосредоточения и организации ребенка</a:t>
            </a:r>
          </a:p>
          <a:p>
            <a:pPr algn="just"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Педантизм, повышенное  пристрастие к порядку</a:t>
            </a:r>
          </a:p>
          <a:p>
            <a:pPr algn="just"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Задержка психического развития в целом </a:t>
            </a:r>
          </a:p>
          <a:p>
            <a:pPr algn="just"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Все отношения с миром ребенок стремится строить через взрослого человека</a:t>
            </a:r>
          </a:p>
          <a:p>
            <a:pPr eaLnBrk="1" hangingPunct="1">
              <a:defRPr/>
            </a:pPr>
            <a:endParaRPr lang="ru-RU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 descr="waad_poste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0"/>
            <a:ext cx="3606800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066800" y="2971800"/>
            <a:ext cx="7848600" cy="33258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rgbClr val="0070C0"/>
                </a:solidFill>
                <a:latin typeface="Comic Sans MS" pitchFamily="66" charset="0"/>
              </a:rPr>
              <a:t>С 2008 года Генеральная Ассамблея ООН объявила </a:t>
            </a:r>
          </a:p>
          <a:p>
            <a:pPr>
              <a:defRPr/>
            </a:pP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 АПРЕЛЯ</a:t>
            </a:r>
            <a:endParaRPr lang="ru-RU" sz="3600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ru-RU" sz="3600" dirty="0">
                <a:solidFill>
                  <a:srgbClr val="0070C0"/>
                </a:solidFill>
                <a:latin typeface="Comic Sans MS" pitchFamily="66" charset="0"/>
              </a:rPr>
              <a:t> Всемирным днем распространения информации </a:t>
            </a:r>
          </a:p>
          <a:p>
            <a:pPr>
              <a:defRPr/>
            </a:pPr>
            <a:r>
              <a:rPr lang="ru-RU" sz="3600" dirty="0">
                <a:solidFill>
                  <a:srgbClr val="0070C0"/>
                </a:solidFill>
                <a:latin typeface="Comic Sans MS" pitchFamily="66" charset="0"/>
              </a:rPr>
              <a:t>об 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АУТИЗМЕ</a:t>
            </a:r>
            <a:endParaRPr lang="ru-RU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Picture 14" descr="wa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285720" y="714356"/>
            <a:ext cx="274637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wa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6397625" y="714356"/>
            <a:ext cx="274637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wa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6143636" y="3786190"/>
            <a:ext cx="274637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Причины РДА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488"/>
          </a:xfrm>
        </p:spPr>
        <p:txBody>
          <a:bodyPr/>
          <a:lstStyle/>
          <a:p>
            <a:pPr algn="just">
              <a:defRPr/>
            </a:pP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Причины возникновения аутизма в настоящее время до конца не исследованы. Большинство авторов относят к ним нарушения внутриутробного развития и истощающие болезни раннего детства. У </a:t>
            </a:r>
            <a:r>
              <a:rPr lang="ru-RU" sz="2800" dirty="0" err="1" smtClean="0">
                <a:solidFill>
                  <a:srgbClr val="0070C0"/>
                </a:solidFill>
                <a:latin typeface="Comic Sans MS" pitchFamily="66" charset="0"/>
              </a:rPr>
              <a:t>аутичных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 детей чаще обычного наблюдаются мозговые дисфункции, проявляются нарушения биохимического обмена. Аутизм нередко сочетается с другими психическими расстройствами.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/>
          </p:cNvSpPr>
          <p:nvPr>
            <p:ph idx="1"/>
          </p:nvPr>
        </p:nvSpPr>
        <p:spPr>
          <a:xfrm>
            <a:off x="428624" y="571500"/>
            <a:ext cx="8286779" cy="5286392"/>
          </a:xfrm>
        </p:spPr>
        <p:txBody>
          <a:bodyPr>
            <a:normAutofit fontScale="25000" lnSpcReduction="20000"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16000" b="1" dirty="0" err="1" smtClean="0">
                <a:solidFill>
                  <a:srgbClr val="C00000"/>
                </a:solidFill>
                <a:latin typeface="Comic Sans MS" pitchFamily="66" charset="0"/>
              </a:rPr>
              <a:t>Аутоагрессия</a:t>
            </a:r>
            <a:r>
              <a:rPr lang="ru-RU" sz="16000" b="1" dirty="0" smtClean="0">
                <a:solidFill>
                  <a:srgbClr val="C00000"/>
                </a:solidFill>
                <a:latin typeface="Comic Sans MS" pitchFamily="66" charset="0"/>
              </a:rPr>
              <a:t> в поведении</a:t>
            </a:r>
          </a:p>
          <a:p>
            <a:pPr algn="ctr">
              <a:buFont typeface="Arial" charset="0"/>
              <a:buNone/>
              <a:defRPr/>
            </a:pPr>
            <a:r>
              <a:rPr lang="ru-RU" sz="16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9600" dirty="0" smtClean="0">
                <a:solidFill>
                  <a:srgbClr val="0070C0"/>
                </a:solidFill>
                <a:latin typeface="Comic Sans MS" pitchFamily="66" charset="0"/>
              </a:rPr>
              <a:t>Как правило, в поведении преобладают элементы </a:t>
            </a:r>
            <a:r>
              <a:rPr lang="ru-RU" sz="9600" dirty="0" err="1" smtClean="0">
                <a:solidFill>
                  <a:srgbClr val="0070C0"/>
                </a:solidFill>
                <a:latin typeface="Comic Sans MS" pitchFamily="66" charset="0"/>
              </a:rPr>
              <a:t>аутоагрессии</a:t>
            </a:r>
            <a:r>
              <a:rPr lang="ru-RU" sz="9600" dirty="0" smtClean="0">
                <a:solidFill>
                  <a:srgbClr val="0070C0"/>
                </a:solidFill>
                <a:latin typeface="Comic Sans MS" pitchFamily="66" charset="0"/>
              </a:rPr>
              <a:t> – то есть агрессии против самого себя. Такое поведение ребенок проявляет, когда его что-то не устраивает. Это может быть появление нового ребенка в окружении, смена игрушек, смена обстановки места. При этом агрессивное поведение </a:t>
            </a:r>
            <a:r>
              <a:rPr lang="ru-RU" sz="9600" dirty="0" err="1" smtClean="0">
                <a:solidFill>
                  <a:srgbClr val="0070C0"/>
                </a:solidFill>
                <a:latin typeface="Comic Sans MS" pitchFamily="66" charset="0"/>
              </a:rPr>
              <a:t>ребенка-аутиста</a:t>
            </a:r>
            <a:r>
              <a:rPr lang="ru-RU" sz="9600" dirty="0" smtClean="0">
                <a:solidFill>
                  <a:srgbClr val="0070C0"/>
                </a:solidFill>
                <a:latin typeface="Comic Sans MS" pitchFamily="66" charset="0"/>
              </a:rPr>
              <a:t> направлено на самого себя - он может ударять себя, кусать, бить по щекам. </a:t>
            </a:r>
            <a:r>
              <a:rPr lang="ru-RU" sz="9600" dirty="0" err="1" smtClean="0">
                <a:solidFill>
                  <a:srgbClr val="0070C0"/>
                </a:solidFill>
                <a:latin typeface="Comic Sans MS" pitchFamily="66" charset="0"/>
              </a:rPr>
              <a:t>Аутоагрессия</a:t>
            </a:r>
            <a:r>
              <a:rPr lang="ru-RU" sz="9600" dirty="0" smtClean="0">
                <a:solidFill>
                  <a:srgbClr val="0070C0"/>
                </a:solidFill>
                <a:latin typeface="Comic Sans MS" pitchFamily="66" charset="0"/>
              </a:rPr>
              <a:t> может переходить и в </a:t>
            </a:r>
            <a:r>
              <a:rPr lang="ru-RU" sz="9600" dirty="0" err="1" smtClean="0">
                <a:solidFill>
                  <a:srgbClr val="0070C0"/>
                </a:solidFill>
                <a:latin typeface="Comic Sans MS" pitchFamily="66" charset="0"/>
              </a:rPr>
              <a:t>гетероагрессию</a:t>
            </a:r>
            <a:r>
              <a:rPr lang="ru-RU" sz="9600" dirty="0" smtClean="0">
                <a:solidFill>
                  <a:srgbClr val="0070C0"/>
                </a:solidFill>
                <a:latin typeface="Comic Sans MS" pitchFamily="66" charset="0"/>
              </a:rPr>
              <a:t>, при которой агрессивное поведение направлено на окружающих. Такое деструктивное поведение является своеобразной защитой от возможных изменений привычного уклада. </a:t>
            </a: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/>
            </a:r>
            <a:br>
              <a:rPr lang="ru-RU" sz="9600" dirty="0" smtClean="0"/>
            </a:br>
            <a:endParaRPr lang="ru-RU" sz="9600" b="1" dirty="0" smtClean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   </a:t>
            </a:r>
            <a:endParaRPr lang="en-US" sz="40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686800" cy="4648200"/>
          </a:xfrm>
        </p:spPr>
        <p:txBody>
          <a:bodyPr>
            <a:normAutofit/>
          </a:bodyPr>
          <a:lstStyle/>
          <a:p>
            <a:pPr lvl="8">
              <a:buNone/>
              <a:defRPr/>
            </a:pPr>
            <a:r>
              <a:rPr lang="ru-RU" sz="6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Как помочь </a:t>
            </a:r>
            <a:r>
              <a:rPr lang="ru-RU" sz="6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аутичному</a:t>
            </a:r>
            <a:r>
              <a:rPr lang="ru-RU" sz="6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ребенку?</a:t>
            </a:r>
            <a:endParaRPr lang="en-US" sz="6600" dirty="0" smtClean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12" descr="wa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393398">
            <a:off x="3124200" y="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wa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393398">
            <a:off x="116728" y="3788214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a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393398">
            <a:off x="5403107" y="4288279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wa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393398">
            <a:off x="6363448" y="1716512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wa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393398">
            <a:off x="6046049" y="-69438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wa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393398">
            <a:off x="116726" y="144899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wa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393398">
            <a:off x="116727" y="178795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   </a:t>
            </a:r>
            <a:endParaRPr lang="en-US" sz="40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0034" y="642918"/>
            <a:ext cx="8043890" cy="557216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«Открытое письмо </a:t>
            </a:r>
            <a:r>
              <a:rPr lang="ru-RU" sz="2800" b="1" dirty="0" err="1" smtClean="0">
                <a:solidFill>
                  <a:srgbClr val="C00000"/>
                </a:solidFill>
                <a:latin typeface="Comic Sans MS" pitchFamily="66" charset="0"/>
              </a:rPr>
              <a:t>аутичного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ребенка взрослым».</a:t>
            </a:r>
            <a:endParaRPr lang="ru-RU" sz="24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1. Вася такой, какой он есть: </a:t>
            </a:r>
            <a:r>
              <a:rPr lang="ru-RU" sz="2800" dirty="0" err="1" smtClean="0">
                <a:solidFill>
                  <a:srgbClr val="0070C0"/>
                </a:solidFill>
                <a:latin typeface="Comic Sans MS" pitchFamily="66" charset="0"/>
              </a:rPr>
              <a:t>он-воспринимает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 мир не так как вы.</a:t>
            </a:r>
            <a:endParaRPr lang="ru-RU" sz="24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2.Васе хорошо одному.</a:t>
            </a:r>
            <a:endParaRPr lang="ru-RU" sz="24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3.Не заставляйте Васю играть: предлагайте что-нибудь другое – он выберет.</a:t>
            </a:r>
            <a:endParaRPr lang="ru-RU" sz="24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4.Давайте вместе с Васей соберем дома коллекцию чего-нибудь интересного: открыток, бумажек, палочек…</a:t>
            </a:r>
            <a:endParaRPr lang="ru-RU" sz="24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5.Он делает то, в чем видит логический смысл и очень просит вас: занимаясь с Васей, объясните ему смысл того, что он должен сделать</a:t>
            </a:r>
            <a:r>
              <a:rPr lang="ru-RU" sz="2800" dirty="0" smtClean="0">
                <a:solidFill>
                  <a:srgbClr val="0070C0"/>
                </a:solidFill>
              </a:rPr>
              <a:t>.</a:t>
            </a:r>
            <a:endParaRPr lang="ru-RU" sz="2400" dirty="0" smtClean="0">
              <a:solidFill>
                <a:srgbClr val="0070C0"/>
              </a:solidFill>
            </a:endParaRPr>
          </a:p>
          <a:p>
            <a:pPr lvl="8">
              <a:buNone/>
              <a:defRPr/>
            </a:pPr>
            <a:endParaRPr lang="en-US" sz="6600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Picture 12" descr="wa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393398">
            <a:off x="3124200" y="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wa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393398">
            <a:off x="116727" y="321671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wa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393398">
            <a:off x="4117223" y="3645337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wa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393398">
            <a:off x="6046049" y="451600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928670"/>
            <a:ext cx="86439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+mj-ea"/>
                <a:cs typeface="+mj-cs"/>
              </a:rPr>
              <a:t>Протяни руку помощи </a:t>
            </a:r>
            <a:b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+mj-ea"/>
                <a:cs typeface="+mj-cs"/>
              </a:rPr>
              <a:t>«особым детям», чтобы </a:t>
            </a:r>
            <a:b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+mj-ea"/>
                <a:cs typeface="+mj-cs"/>
              </a:rPr>
              <a:t>у детей с ограниченными возможностями, возможности стали безграничными.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4884738"/>
            <a:ext cx="3505200" cy="19732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9044022" cy="114298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СТАТИСТИКА</a:t>
            </a: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30288" y="1163638"/>
            <a:ext cx="7808912" cy="5360987"/>
          </a:xfrm>
          <a:noFill/>
        </p:spPr>
        <p:txBody>
          <a:bodyPr/>
          <a:lstStyle/>
          <a:p>
            <a:pPr algn="just" eaLnBrk="1" hangingPunct="1">
              <a:lnSpc>
                <a:spcPct val="95000"/>
              </a:lnSpc>
              <a:spcBef>
                <a:spcPct val="15000"/>
              </a:spcBef>
              <a:buSzTx/>
              <a:buFontTx/>
              <a:buNone/>
            </a:pPr>
            <a:r>
              <a:rPr kumimoji="1" lang="en-US" dirty="0" smtClean="0"/>
              <a:t>   </a:t>
            </a:r>
            <a:r>
              <a:rPr kumimoji="1" lang="ru-RU" dirty="0" smtClean="0"/>
              <a:t>		</a:t>
            </a:r>
            <a:r>
              <a:rPr lang="ru-RU" sz="2400" b="0" dirty="0" smtClean="0">
                <a:solidFill>
                  <a:srgbClr val="0066CC"/>
                </a:solidFill>
                <a:latin typeface="Comic Sans MS" pitchFamily="66" charset="0"/>
              </a:rPr>
              <a:t>На сегодняшний день  в мире официально зарегистрировано 6,5 миллионов</a:t>
            </a:r>
            <a:r>
              <a:rPr lang="en-US" sz="2400" b="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ru-RU" sz="2400" b="0" dirty="0" err="1" smtClean="0">
                <a:solidFill>
                  <a:srgbClr val="0066CC"/>
                </a:solidFill>
                <a:latin typeface="Comic Sans MS" pitchFamily="66" charset="0"/>
              </a:rPr>
              <a:t>аутистов</a:t>
            </a:r>
            <a:r>
              <a:rPr lang="ru-RU" sz="2400" b="0" dirty="0" smtClean="0">
                <a:solidFill>
                  <a:srgbClr val="0066CC"/>
                </a:solidFill>
                <a:latin typeface="Comic Sans MS" pitchFamily="66" charset="0"/>
              </a:rPr>
              <a:t>.  </a:t>
            </a:r>
            <a:r>
              <a:rPr lang="en-US" sz="2400" b="0" dirty="0" smtClean="0">
                <a:solidFill>
                  <a:srgbClr val="0066CC"/>
                </a:solidFill>
                <a:latin typeface="Comic Sans MS" pitchFamily="66" charset="0"/>
              </a:rPr>
              <a:t/>
            </a:r>
            <a:br>
              <a:rPr lang="en-US" sz="2400" b="0" dirty="0" smtClean="0">
                <a:solidFill>
                  <a:srgbClr val="0066CC"/>
                </a:solidFill>
                <a:latin typeface="Comic Sans MS" pitchFamily="66" charset="0"/>
              </a:rPr>
            </a:br>
            <a:r>
              <a:rPr lang="en-US" sz="2400" b="0" dirty="0" smtClean="0">
                <a:solidFill>
                  <a:srgbClr val="0066CC"/>
                </a:solidFill>
                <a:latin typeface="Comic Sans MS" pitchFamily="66" charset="0"/>
              </a:rPr>
              <a:t>      </a:t>
            </a:r>
            <a:r>
              <a:rPr lang="ru-RU" sz="2400" b="0" dirty="0" smtClean="0">
                <a:solidFill>
                  <a:srgbClr val="0066CC"/>
                </a:solidFill>
                <a:latin typeface="Comic Sans MS" pitchFamily="66" charset="0"/>
              </a:rPr>
              <a:t>Только за последние 30 лет статистика этого заболевания резко увеличилась: </a:t>
            </a: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buSzTx/>
              <a:buFontTx/>
              <a:buNone/>
            </a:pPr>
            <a:r>
              <a:rPr lang="ru-RU" sz="2400" b="0" dirty="0" smtClean="0">
                <a:solidFill>
                  <a:srgbClr val="0066CC"/>
                </a:solidFill>
                <a:latin typeface="Comic Sans MS" pitchFamily="66" charset="0"/>
              </a:rPr>
              <a:t>	по данным «Всемирной</a:t>
            </a:r>
            <a:r>
              <a:rPr lang="en-US" sz="2400" b="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ru-RU" sz="2400" b="0" dirty="0" smtClean="0">
                <a:solidFill>
                  <a:srgbClr val="0066CC"/>
                </a:solidFill>
                <a:latin typeface="Comic Sans MS" pitchFamily="66" charset="0"/>
              </a:rPr>
              <a:t>организации аутизма», </a:t>
            </a:r>
            <a:r>
              <a:rPr lang="ru-RU" sz="2400" dirty="0" smtClean="0">
                <a:solidFill>
                  <a:srgbClr val="0066CC"/>
                </a:solidFill>
                <a:latin typeface="Comic Sans MS" pitchFamily="66" charset="0"/>
              </a:rPr>
              <a:t>в 2008 году 1 случай аутизма приходится на</a:t>
            </a:r>
            <a:r>
              <a:rPr lang="en-US" sz="2400" dirty="0" smtClean="0">
                <a:solidFill>
                  <a:srgbClr val="0066CC"/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rgbClr val="0066CC"/>
                </a:solidFill>
                <a:latin typeface="Comic Sans MS" pitchFamily="66" charset="0"/>
              </a:rPr>
              <a:t> 150 детей</a:t>
            </a:r>
            <a:r>
              <a:rPr lang="ru-RU" sz="2400" b="0" dirty="0" smtClean="0">
                <a:solidFill>
                  <a:srgbClr val="0066CC"/>
                </a:solidFill>
                <a:latin typeface="Comic Sans MS" pitchFamily="66" charset="0"/>
              </a:rPr>
              <a:t>. За десять лет количество детей с аутизмом выросло в 10 раз. </a:t>
            </a: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buSzTx/>
              <a:buFontTx/>
              <a:buNone/>
            </a:pPr>
            <a:r>
              <a:rPr lang="ru-RU" sz="2400" b="0" dirty="0" smtClean="0">
                <a:solidFill>
                  <a:srgbClr val="0066CC"/>
                </a:solidFill>
                <a:latin typeface="Comic Sans MS" pitchFamily="66" charset="0"/>
              </a:rPr>
              <a:t>		Аутизм называют болезнью 21 века и главной загадкой третьего тысячелетия. </a:t>
            </a:r>
            <a:endParaRPr lang="en-US" sz="2400" b="0" dirty="0" smtClean="0">
              <a:solidFill>
                <a:srgbClr val="0066CC"/>
              </a:solidFill>
              <a:latin typeface="Comic Sans MS" pitchFamily="66" charset="0"/>
            </a:endParaRPr>
          </a:p>
        </p:txBody>
      </p:sp>
      <p:pic>
        <p:nvPicPr>
          <p:cNvPr id="5" name="Picture 14" descr="wa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228600" y="4419600"/>
            <a:ext cx="274637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wa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6143636" y="4660900"/>
            <a:ext cx="274637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553200"/>
            <a:ext cx="381000" cy="304800"/>
          </a:xfrm>
          <a:prstGeom prst="actionButtonBackPrevious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" y="0"/>
            <a:ext cx="8929718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solidFill>
                <a:srgbClr val="0070C0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 Украине официальной статистики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относительно детей с аутизмом нет,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Ведь до недавнего времени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всем детям с расстройствами </a:t>
            </a:r>
            <a:r>
              <a:rPr kumimoji="0" lang="ru-RU" sz="3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аутистического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спектра ставился диагноз «шизофрения».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Это закрывало любые перспективы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будущего обучения и трудоустройства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4" descr="wa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228600" y="4419600"/>
            <a:ext cx="274637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wa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6143636" y="4214818"/>
            <a:ext cx="274637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wa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3000364" y="4286256"/>
            <a:ext cx="274637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a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6397625" y="-214338"/>
            <a:ext cx="274637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55688" y="228600"/>
            <a:ext cx="8088312" cy="71755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АУТИСТЫ 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</a:rPr>
              <a:t>–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ДЕТИ ДОЖДЯ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28625" y="2349500"/>
            <a:ext cx="85344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 sz="2000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196" name="Содержимое 7"/>
          <p:cNvSpPr>
            <a:spLocks/>
          </p:cNvSpPr>
          <p:nvPr/>
        </p:nvSpPr>
        <p:spPr bwMode="auto">
          <a:xfrm>
            <a:off x="1676400" y="5715000"/>
            <a:ext cx="6705600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ru-RU" sz="2400" b="0">
                <a:solidFill>
                  <a:srgbClr val="0066CC"/>
                </a:solidFill>
                <a:latin typeface="Comic Sans MS" pitchFamily="66" charset="0"/>
              </a:rPr>
              <a:t>В основном, аутисты </a:t>
            </a:r>
            <a:r>
              <a:rPr lang="ru-RU" sz="2400" b="0">
                <a:solidFill>
                  <a:srgbClr val="0066CC"/>
                </a:solidFill>
                <a:latin typeface="Arial Narrow" pitchFamily="34" charset="0"/>
              </a:rPr>
              <a:t>–</a:t>
            </a:r>
            <a:r>
              <a:rPr lang="ru-RU" sz="2400" b="0">
                <a:solidFill>
                  <a:srgbClr val="0066CC"/>
                </a:solidFill>
                <a:latin typeface="Comic Sans MS" pitchFamily="66" charset="0"/>
              </a:rPr>
              <a:t> мальчики.  </a:t>
            </a:r>
            <a:r>
              <a:rPr lang="en-US" sz="2400" b="0">
                <a:solidFill>
                  <a:srgbClr val="0066CC"/>
                </a:solidFill>
                <a:latin typeface="Comic Sans MS" pitchFamily="66" charset="0"/>
              </a:rPr>
              <a:t/>
            </a:r>
            <a:br>
              <a:rPr lang="en-US" sz="2400" b="0">
                <a:solidFill>
                  <a:srgbClr val="0066CC"/>
                </a:solidFill>
                <a:latin typeface="Comic Sans MS" pitchFamily="66" charset="0"/>
              </a:rPr>
            </a:br>
            <a:r>
              <a:rPr lang="ru-RU" sz="2400" b="0">
                <a:solidFill>
                  <a:srgbClr val="0066CC"/>
                </a:solidFill>
                <a:latin typeface="Comic Sans MS" pitchFamily="66" charset="0"/>
              </a:rPr>
              <a:t>У девочек аутизм встречается редко,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ru-RU" sz="2400" b="0">
                <a:solidFill>
                  <a:srgbClr val="0066CC"/>
                </a:solidFill>
                <a:latin typeface="Comic Sans MS" pitchFamily="66" charset="0"/>
              </a:rPr>
              <a:t>5-7 случаев  на 100  человек.</a:t>
            </a:r>
          </a:p>
        </p:txBody>
      </p:sp>
      <p:pic>
        <p:nvPicPr>
          <p:cNvPr id="8201" name="Picture 15" descr="wa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393398">
            <a:off x="6400800" y="8890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6" descr="wa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393398">
            <a:off x="3045652" y="4073967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7" descr="wa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393398">
            <a:off x="1066800" y="68580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\Desktop\логопедия\foto01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05098">
            <a:off x="5983304" y="3622894"/>
            <a:ext cx="2320927" cy="211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.mycdn.me/image?id=862277130197&amp;t=3&amp;plc=WEB&amp;tkn=*ibuaJwwkYGPqG9sWVsE5c5-diQU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1214422"/>
            <a:ext cx="2214578" cy="23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.mycdn.me/image?id=862277063125&amp;t=3&amp;plc=WEB&amp;tkn=*Wid0eFzYimzzsbxjI1yKz5OZ01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314057">
            <a:off x="513238" y="3340930"/>
            <a:ext cx="2120104" cy="231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.mycdn.me/image?id=849051251583&amp;t=3&amp;plc=WEB&amp;tkn=*yz-9mm3jtDIMH3lKxqek9jejY2w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69639">
            <a:off x="3395433" y="3462113"/>
            <a:ext cx="2064068" cy="214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E:\PICT030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46" y="1214422"/>
            <a:ext cx="228601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E:\PICT046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1071546"/>
            <a:ext cx="200026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55688" y="228600"/>
            <a:ext cx="7958137" cy="141445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Почему АУТИСТЫ 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</a:rPr>
              <a:t>–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ДЕТИ ДОЖДЯ?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28625" y="2349500"/>
            <a:ext cx="85344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 sz="2000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10244" name="Picture 5" descr="wa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393398">
            <a:off x="6546115" y="14490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wa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393398">
            <a:off x="3581400" y="5251450"/>
            <a:ext cx="1947863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wa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393398">
            <a:off x="1759768" y="-35519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1295400" y="1787525"/>
            <a:ext cx="7315200" cy="31700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400" b="0" dirty="0" smtClean="0">
                <a:solidFill>
                  <a:srgbClr val="0066CC"/>
                </a:solidFill>
                <a:latin typeface="Comic Sans MS" pitchFamily="66" charset="0"/>
              </a:rPr>
              <a:t> Было </a:t>
            </a:r>
            <a:r>
              <a:rPr lang="ru-RU" sz="2400" b="0" dirty="0">
                <a:solidFill>
                  <a:srgbClr val="0066CC"/>
                </a:solidFill>
                <a:latin typeface="Comic Sans MS" pitchFamily="66" charset="0"/>
              </a:rPr>
              <a:t>замечено, что в большинстве своём </a:t>
            </a:r>
            <a:r>
              <a:rPr lang="ru-RU" sz="2400" b="0" dirty="0" err="1">
                <a:solidFill>
                  <a:srgbClr val="0066CC"/>
                </a:solidFill>
                <a:latin typeface="Comic Sans MS" pitchFamily="66" charset="0"/>
              </a:rPr>
              <a:t>аутисты</a:t>
            </a:r>
            <a:r>
              <a:rPr lang="ru-RU" sz="2400" b="0" dirty="0">
                <a:solidFill>
                  <a:srgbClr val="0066CC"/>
                </a:solidFill>
                <a:latin typeface="Comic Sans MS" pitchFamily="66" charset="0"/>
              </a:rPr>
              <a:t> очень любят смотреть на дождь - только без грозы, грома и молнии. Для примера: все "нормальные" люди, когда хочется побыть наедине, тоже к дождю неравнодушны. </a:t>
            </a:r>
          </a:p>
          <a:p>
            <a:pPr algn="l"/>
            <a:endParaRPr lang="ru-RU" sz="2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algn="l"/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Аутисты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"наедине" всегда...</a:t>
            </a:r>
          </a:p>
        </p:txBody>
      </p:sp>
      <p:pic>
        <p:nvPicPr>
          <p:cNvPr id="10249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4043363"/>
            <a:ext cx="3048000" cy="27384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10250" name="Picture 14" descr="wa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214282" y="4000504"/>
            <a:ext cx="274637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5" descr="wa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393398">
            <a:off x="6480175" y="525780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428596" y="0"/>
            <a:ext cx="842968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термин «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аутизм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» еще в 1910 году использовал швейцарский психиатр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Ейген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Блейлер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 описании симптомов шизофрении.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Только за 70 лет аутизм признали отдельным диагнозом,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а его толкование несколько изменилось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" name="Picture 14" descr="wa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228600" y="4419600"/>
            <a:ext cx="274637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wa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214282" y="1714488"/>
            <a:ext cx="274637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wa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5929322" y="4660900"/>
            <a:ext cx="274637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6553200"/>
            <a:ext cx="381000" cy="304800"/>
          </a:xfrm>
          <a:prstGeom prst="actionButtonBackPrevious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642918"/>
            <a:ext cx="75724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ru-RU" sz="3200" b="1" dirty="0" err="1" smtClean="0">
                <a:solidFill>
                  <a:srgbClr val="C00000"/>
                </a:solidFill>
                <a:latin typeface="Comic Sans MS" pitchFamily="66" charset="0"/>
              </a:rPr>
              <a:t>Аути́зм</a:t>
            </a:r>
            <a:r>
              <a:rPr lang="ru-RU" sz="3200" dirty="0" smtClean="0">
                <a:solidFill>
                  <a:srgbClr val="0070C0"/>
                </a:solidFill>
                <a:latin typeface="Comic Sans MS" pitchFamily="66" charset="0"/>
              </a:rPr>
              <a:t> — расстройство, возникающее вследствие нарушения развития головного мозга и характеризующееся</a:t>
            </a: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3200" dirty="0" smtClean="0">
                <a:solidFill>
                  <a:srgbClr val="0070C0"/>
                </a:solidFill>
                <a:latin typeface="Comic Sans MS" pitchFamily="66" charset="0"/>
              </a:rPr>
              <a:t>выраженным и всесторонним дефицитом социального взаимодействия и </a:t>
            </a:r>
            <a:r>
              <a:rPr lang="ru-RU" sz="3200" dirty="0" err="1" smtClean="0">
                <a:solidFill>
                  <a:srgbClr val="0070C0"/>
                </a:solidFill>
                <a:latin typeface="Comic Sans MS" pitchFamily="66" charset="0"/>
              </a:rPr>
              <a:t>общения,а</a:t>
            </a:r>
            <a:r>
              <a:rPr lang="ru-RU" sz="3200" dirty="0" smtClean="0">
                <a:solidFill>
                  <a:srgbClr val="0070C0"/>
                </a:solidFill>
                <a:latin typeface="Comic Sans MS" pitchFamily="66" charset="0"/>
              </a:rPr>
              <a:t> также ограниченными интересами и повторяющимися действиями.</a:t>
            </a:r>
            <a:endParaRPr lang="ru-RU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Picture 14" descr="wa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5857884" y="0"/>
            <a:ext cx="274637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wa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5929322" y="4857760"/>
            <a:ext cx="274637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wa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-214338"/>
            <a:ext cx="274637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214290"/>
            <a:ext cx="6815159" cy="1357322"/>
          </a:xfrm>
        </p:spPr>
        <p:txBody>
          <a:bodyPr anchor="b">
            <a:normAutofit fontScale="90000"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Comic Sans MS" pitchFamily="66" charset="0"/>
              </a:rPr>
              <a:t> </a:t>
            </a:r>
            <a:r>
              <a:rPr lang="ru-RU" sz="2900" dirty="0" smtClean="0">
                <a:solidFill>
                  <a:srgbClr val="C00000"/>
                </a:solidFill>
                <a:latin typeface="Comic Sans MS" pitchFamily="66" charset="0"/>
              </a:rPr>
              <a:t>В нашей стране аутизм является заболеванием и внесен в классификацию болезней МКБ-10 под шифром</a:t>
            </a:r>
            <a:endParaRPr lang="ru-RU" sz="2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4617B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1403350" y="1844675"/>
            <a:ext cx="6553200" cy="4248150"/>
            <a:chOff x="1156" y="1026"/>
            <a:chExt cx="3674" cy="2676"/>
          </a:xfrm>
        </p:grpSpPr>
        <p:sp>
          <p:nvSpPr>
            <p:cNvPr id="5125" name="Rectangle 4"/>
            <p:cNvSpPr>
              <a:spLocks noChangeArrowheads="1"/>
            </p:cNvSpPr>
            <p:nvPr/>
          </p:nvSpPr>
          <p:spPr bwMode="auto">
            <a:xfrm>
              <a:off x="1156" y="1026"/>
              <a:ext cx="3674" cy="227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508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sz="1200" b="1" dirty="0">
                  <a:latin typeface="Verdana" pitchFamily="34" charset="0"/>
                </a:rPr>
                <a:t>F</a:t>
              </a:r>
              <a:r>
                <a:rPr lang="uk-UA" sz="1200" b="1" dirty="0">
                  <a:latin typeface="Verdana" pitchFamily="34" charset="0"/>
                </a:rPr>
                <a:t>.84.0.	</a:t>
              </a:r>
              <a:r>
                <a:rPr lang="uk-UA" sz="1200" b="1" dirty="0" err="1">
                  <a:latin typeface="Verdana" pitchFamily="34" charset="0"/>
                </a:rPr>
                <a:t>Детский</a:t>
              </a:r>
              <a:r>
                <a:rPr lang="uk-UA" sz="1200" b="1" dirty="0">
                  <a:latin typeface="Verdana" pitchFamily="34" charset="0"/>
                </a:rPr>
                <a:t> аутизм</a:t>
              </a:r>
              <a:endParaRPr lang="ru-RU" sz="1200" b="1" dirty="0">
                <a:latin typeface="Verdana" pitchFamily="34" charset="0"/>
              </a:endParaRPr>
            </a:p>
          </p:txBody>
        </p:sp>
        <p:sp>
          <p:nvSpPr>
            <p:cNvPr id="5126" name="Rectangle 5"/>
            <p:cNvSpPr>
              <a:spLocks noChangeArrowheads="1"/>
            </p:cNvSpPr>
            <p:nvPr/>
          </p:nvSpPr>
          <p:spPr bwMode="auto">
            <a:xfrm>
              <a:off x="1156" y="1344"/>
              <a:ext cx="3674" cy="227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508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sz="1200" b="1">
                  <a:latin typeface="Verdana" pitchFamily="34" charset="0"/>
                </a:rPr>
                <a:t>F</a:t>
              </a:r>
              <a:r>
                <a:rPr lang="uk-UA" sz="1200" b="1">
                  <a:latin typeface="Verdana" pitchFamily="34" charset="0"/>
                </a:rPr>
                <a:t>.84.1.	</a:t>
              </a:r>
              <a:r>
                <a:rPr lang="ru-RU" sz="1200" b="1">
                  <a:latin typeface="Verdana" pitchFamily="34" charset="0"/>
                </a:rPr>
                <a:t>Атипичный</a:t>
              </a:r>
              <a:r>
                <a:rPr lang="uk-UA" sz="1200" b="1">
                  <a:latin typeface="Verdana" pitchFamily="34" charset="0"/>
                </a:rPr>
                <a:t> аутизм</a:t>
              </a:r>
              <a:endParaRPr lang="ru-RU" sz="1200" b="1">
                <a:latin typeface="Verdana" pitchFamily="34" charset="0"/>
              </a:endParaRPr>
            </a:p>
          </p:txBody>
        </p:sp>
        <p:sp>
          <p:nvSpPr>
            <p:cNvPr id="5127" name="Rectangle 6"/>
            <p:cNvSpPr>
              <a:spLocks noChangeArrowheads="1"/>
            </p:cNvSpPr>
            <p:nvPr/>
          </p:nvSpPr>
          <p:spPr bwMode="auto">
            <a:xfrm>
              <a:off x="1156" y="1661"/>
              <a:ext cx="3674" cy="227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508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sz="1200" b="1">
                  <a:latin typeface="Verdana" pitchFamily="34" charset="0"/>
                </a:rPr>
                <a:t>F</a:t>
              </a:r>
              <a:r>
                <a:rPr lang="uk-UA" sz="1200" b="1">
                  <a:latin typeface="Verdana" pitchFamily="34" charset="0"/>
                </a:rPr>
                <a:t>.84.2.	Синдром Ретта</a:t>
              </a:r>
              <a:endParaRPr lang="ru-RU" sz="1200" b="1">
                <a:latin typeface="Verdana" pitchFamily="34" charset="0"/>
              </a:endParaRPr>
            </a:p>
          </p:txBody>
        </p:sp>
        <p:sp>
          <p:nvSpPr>
            <p:cNvPr id="5128" name="Rectangle 7"/>
            <p:cNvSpPr>
              <a:spLocks noChangeArrowheads="1"/>
            </p:cNvSpPr>
            <p:nvPr/>
          </p:nvSpPr>
          <p:spPr bwMode="auto">
            <a:xfrm>
              <a:off x="1156" y="1979"/>
              <a:ext cx="3674" cy="227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508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sz="1200" b="1" dirty="0">
                  <a:latin typeface="Verdana" pitchFamily="34" charset="0"/>
                </a:rPr>
                <a:t>F</a:t>
              </a:r>
              <a:r>
                <a:rPr lang="uk-UA" sz="1200" b="1" dirty="0">
                  <a:latin typeface="Verdana" pitchFamily="34" charset="0"/>
                </a:rPr>
                <a:t>.84.3.	</a:t>
              </a:r>
              <a:r>
                <a:rPr lang="ru-RU" sz="1200" b="1" dirty="0">
                  <a:latin typeface="Verdana" pitchFamily="34" charset="0"/>
                </a:rPr>
                <a:t>Другие </a:t>
              </a:r>
              <a:r>
                <a:rPr lang="ru-RU" sz="1200" b="1" dirty="0" err="1">
                  <a:latin typeface="Verdana" pitchFamily="34" charset="0"/>
                </a:rPr>
                <a:t>дезинтегративные</a:t>
              </a:r>
              <a:r>
                <a:rPr lang="ru-RU" sz="1200" b="1" dirty="0">
                  <a:latin typeface="Verdana" pitchFamily="34" charset="0"/>
                </a:rPr>
                <a:t> расстройства детского возраста</a:t>
              </a:r>
            </a:p>
          </p:txBody>
        </p:sp>
        <p:sp>
          <p:nvSpPr>
            <p:cNvPr id="5129" name="Rectangle 8"/>
            <p:cNvSpPr>
              <a:spLocks noChangeArrowheads="1"/>
            </p:cNvSpPr>
            <p:nvPr/>
          </p:nvSpPr>
          <p:spPr bwMode="auto">
            <a:xfrm>
              <a:off x="1156" y="2296"/>
              <a:ext cx="3674" cy="453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508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sz="1200" b="1" dirty="0">
                  <a:latin typeface="Verdana" pitchFamily="34" charset="0"/>
                </a:rPr>
                <a:t>F</a:t>
              </a:r>
              <a:r>
                <a:rPr lang="uk-UA" sz="1200" b="1" dirty="0">
                  <a:latin typeface="Verdana" pitchFamily="34" charset="0"/>
                </a:rPr>
                <a:t>.84.4. 	Г</a:t>
              </a:r>
              <a:r>
                <a:rPr lang="ru-RU" sz="1200" b="1" dirty="0" err="1">
                  <a:latin typeface="Verdana" pitchFamily="34" charset="0"/>
                </a:rPr>
                <a:t>иперактивные</a:t>
              </a:r>
              <a:r>
                <a:rPr lang="ru-RU" sz="1200" b="1" dirty="0">
                  <a:latin typeface="Verdana" pitchFamily="34" charset="0"/>
                </a:rPr>
                <a:t> расстройства, сочетающиеся с умственной </a:t>
              </a:r>
            </a:p>
            <a:p>
              <a:r>
                <a:rPr lang="ru-RU" sz="1200" b="1" dirty="0">
                  <a:latin typeface="Verdana" pitchFamily="34" charset="0"/>
                </a:rPr>
                <a:t>отсталостью и стереотипными движениями. </a:t>
              </a:r>
            </a:p>
          </p:txBody>
        </p:sp>
        <p:sp>
          <p:nvSpPr>
            <p:cNvPr id="5130" name="Rectangle 9"/>
            <p:cNvSpPr>
              <a:spLocks noChangeArrowheads="1"/>
            </p:cNvSpPr>
            <p:nvPr/>
          </p:nvSpPr>
          <p:spPr bwMode="auto">
            <a:xfrm>
              <a:off x="1156" y="2840"/>
              <a:ext cx="3674" cy="227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508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sz="1200" b="1">
                  <a:latin typeface="Verdana" pitchFamily="34" charset="0"/>
                </a:rPr>
                <a:t>F</a:t>
              </a:r>
              <a:r>
                <a:rPr lang="uk-UA" sz="1200" b="1">
                  <a:latin typeface="Verdana" pitchFamily="34" charset="0"/>
                </a:rPr>
                <a:t>.84.5.	Синдром Аспергера</a:t>
              </a:r>
              <a:endParaRPr lang="ru-RU" sz="1200" b="1">
                <a:latin typeface="Verdana" pitchFamily="34" charset="0"/>
              </a:endParaRPr>
            </a:p>
          </p:txBody>
        </p:sp>
        <p:sp>
          <p:nvSpPr>
            <p:cNvPr id="5131" name="Rectangle 10"/>
            <p:cNvSpPr>
              <a:spLocks noChangeArrowheads="1"/>
            </p:cNvSpPr>
            <p:nvPr/>
          </p:nvSpPr>
          <p:spPr bwMode="auto">
            <a:xfrm>
              <a:off x="1156" y="3158"/>
              <a:ext cx="3674" cy="227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508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sz="1200" b="1">
                  <a:latin typeface="Verdana" pitchFamily="34" charset="0"/>
                </a:rPr>
                <a:t>F</a:t>
              </a:r>
              <a:r>
                <a:rPr lang="uk-UA" sz="1200" b="1">
                  <a:latin typeface="Verdana" pitchFamily="34" charset="0"/>
                </a:rPr>
                <a:t>. 84.8.	</a:t>
              </a:r>
              <a:r>
                <a:rPr lang="ru-RU" sz="1200" b="1">
                  <a:latin typeface="Verdana" pitchFamily="34" charset="0"/>
                </a:rPr>
                <a:t>Другие общие расстройства развития.</a:t>
              </a:r>
            </a:p>
          </p:txBody>
        </p:sp>
        <p:sp>
          <p:nvSpPr>
            <p:cNvPr id="5132" name="Rectangle 11"/>
            <p:cNvSpPr>
              <a:spLocks noChangeArrowheads="1"/>
            </p:cNvSpPr>
            <p:nvPr/>
          </p:nvSpPr>
          <p:spPr bwMode="auto">
            <a:xfrm>
              <a:off x="1156" y="3475"/>
              <a:ext cx="3674" cy="227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508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sz="1200" b="1">
                  <a:latin typeface="Verdana" pitchFamily="34" charset="0"/>
                </a:rPr>
                <a:t>F</a:t>
              </a:r>
              <a:r>
                <a:rPr lang="uk-UA" sz="1200" b="1">
                  <a:latin typeface="Verdana" pitchFamily="34" charset="0"/>
                </a:rPr>
                <a:t>. 84.9.	</a:t>
              </a:r>
              <a:r>
                <a:rPr lang="ru-RU" sz="1200" b="1">
                  <a:latin typeface="Verdana" pitchFamily="34" charset="0"/>
                </a:rPr>
                <a:t>Общие расстройства развития, не уточненные</a:t>
              </a:r>
            </a:p>
          </p:txBody>
        </p:sp>
      </p:grpSp>
      <p:sp>
        <p:nvSpPr>
          <p:cNvPr id="215047" name="Rectangle 7"/>
          <p:cNvSpPr>
            <a:spLocks noChangeArrowheads="1"/>
          </p:cNvSpPr>
          <p:nvPr/>
        </p:nvSpPr>
        <p:spPr bwMode="auto">
          <a:xfrm>
            <a:off x="8567738" y="6453188"/>
            <a:ext cx="396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uk-UA" b="1">
                <a:effectLst>
                  <a:outerShdw blurRad="38100" dist="38100" dir="2700000" algn="tl">
                    <a:srgbClr val="04617B"/>
                  </a:outerShdw>
                </a:effectLst>
                <a:latin typeface="Verdana" pitchFamily="34" charset="0"/>
              </a:rPr>
              <a:t>3</a:t>
            </a:r>
            <a:endParaRPr lang="ru-RU" b="1">
              <a:effectLst>
                <a:outerShdw blurRad="38100" dist="38100" dir="2700000" algn="tl">
                  <a:srgbClr val="04617B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1255</TotalTime>
  <Words>1197</Words>
  <Application>Microsoft Office PowerPoint</Application>
  <PresentationFormat>Экран (4:3)</PresentationFormat>
  <Paragraphs>127</Paragraphs>
  <Slides>24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 Загадка третьего тысячелетия</vt:lpstr>
      <vt:lpstr>Слайд 2</vt:lpstr>
      <vt:lpstr>СТАТИСТИКА</vt:lpstr>
      <vt:lpstr>Слайд 4</vt:lpstr>
      <vt:lpstr>АУТИСТЫ – ДЕТИ ДОЖДЯ</vt:lpstr>
      <vt:lpstr>Почему АУТИСТЫ – ДЕТИ ДОЖДЯ?</vt:lpstr>
      <vt:lpstr>Слайд 7</vt:lpstr>
      <vt:lpstr>Слайд 8</vt:lpstr>
      <vt:lpstr> В нашей стране аутизм является заболеванием и внесен в классификацию болезней МКБ-10 под шифром</vt:lpstr>
      <vt:lpstr>Слайд 10</vt:lpstr>
      <vt:lpstr>Слайд 11</vt:lpstr>
      <vt:lpstr>Слайд 12</vt:lpstr>
      <vt:lpstr>Слайд 13</vt:lpstr>
      <vt:lpstr>Клинико – психологическая  классификация</vt:lpstr>
      <vt:lpstr>Классификация аутизма  (Никольская О.С.)</vt:lpstr>
      <vt:lpstr>Первая форма РДА</vt:lpstr>
      <vt:lpstr>Вторая форма РДА</vt:lpstr>
      <vt:lpstr>Третья форма РДА</vt:lpstr>
      <vt:lpstr>Четвертая форма РДА</vt:lpstr>
      <vt:lpstr>Причины РДА</vt:lpstr>
      <vt:lpstr>Слайд 21</vt:lpstr>
      <vt:lpstr>   </vt:lpstr>
      <vt:lpstr>   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95</cp:revision>
  <dcterms:modified xsi:type="dcterms:W3CDTF">2017-11-02T17:23:19Z</dcterms:modified>
</cp:coreProperties>
</file>