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2"/>
  </p:notesMasterIdLst>
  <p:sldIdLst>
    <p:sldId id="275" r:id="rId2"/>
    <p:sldId id="287" r:id="rId3"/>
    <p:sldId id="288" r:id="rId4"/>
    <p:sldId id="289" r:id="rId5"/>
    <p:sldId id="290" r:id="rId6"/>
    <p:sldId id="292" r:id="rId7"/>
    <p:sldId id="310" r:id="rId8"/>
    <p:sldId id="297" r:id="rId9"/>
    <p:sldId id="300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7563E-6C35-4208-858F-F39501D54EA0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38C4E5-B343-4FC3-8148-3EF038C0EA9D}">
      <dgm:prSet custT="1"/>
      <dgm:spPr/>
      <dgm:t>
        <a:bodyPr/>
        <a:lstStyle/>
        <a:p>
          <a:pPr algn="ctr"/>
          <a:r>
            <a:rPr lang="ru-RU" sz="3600" b="1" dirty="0" smtClean="0"/>
            <a:t>при </a:t>
          </a:r>
          <a:r>
            <a:rPr lang="ru-RU" sz="3600" b="1" dirty="0" err="1" smtClean="0"/>
            <a:t>разучуванні</a:t>
          </a:r>
          <a:r>
            <a:rPr lang="ru-RU" sz="3600" b="1" dirty="0" smtClean="0"/>
            <a:t>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віршів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скоромовок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текстів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пальчикових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ігр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);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2E1AADC-3A44-4EE3-92BE-360FCEFC948A}" type="parTrans" cxnId="{57547D30-E82C-42C7-A223-18B666F7A6A9}">
      <dgm:prSet/>
      <dgm:spPr/>
      <dgm:t>
        <a:bodyPr/>
        <a:lstStyle/>
        <a:p>
          <a:endParaRPr lang="ru-RU"/>
        </a:p>
      </dgm:t>
    </dgm:pt>
    <dgm:pt modelId="{730C800D-59E2-491A-BC78-C350099BD9ED}" type="sibTrans" cxnId="{57547D30-E82C-42C7-A223-18B666F7A6A9}">
      <dgm:prSet/>
      <dgm:spPr/>
      <dgm:t>
        <a:bodyPr/>
        <a:lstStyle/>
        <a:p>
          <a:endParaRPr lang="ru-RU"/>
        </a:p>
      </dgm:t>
    </dgm:pt>
    <dgm:pt modelId="{857BAD72-9455-4410-8266-795809591B36}">
      <dgm:prSet custT="1"/>
      <dgm:spPr/>
      <dgm:t>
        <a:bodyPr/>
        <a:lstStyle/>
        <a:p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при </a:t>
          </a:r>
          <a:r>
            <a:rPr lang="ru-RU" sz="3600" b="1" dirty="0" err="1" smtClean="0">
              <a:latin typeface="Times New Roman" pitchFamily="18" charset="0"/>
              <a:cs typeface="Times New Roman" pitchFamily="18" charset="0"/>
            </a:rPr>
            <a:t>переказі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B98502D-C5AB-48C6-89CF-BD6AE1E767FC}" type="parTrans" cxnId="{CF237E37-6A68-43BA-8E70-1D354D12A927}">
      <dgm:prSet/>
      <dgm:spPr/>
      <dgm:t>
        <a:bodyPr/>
        <a:lstStyle/>
        <a:p>
          <a:endParaRPr lang="ru-RU"/>
        </a:p>
      </dgm:t>
    </dgm:pt>
    <dgm:pt modelId="{D62556E6-1DD5-4204-A4CF-2507B27494EB}" type="sibTrans" cxnId="{CF237E37-6A68-43BA-8E70-1D354D12A927}">
      <dgm:prSet/>
      <dgm:spPr/>
      <dgm:t>
        <a:bodyPr/>
        <a:lstStyle/>
        <a:p>
          <a:endParaRPr lang="ru-RU"/>
        </a:p>
      </dgm:t>
    </dgm:pt>
    <dgm:pt modelId="{31952322-F58E-4F7A-99FB-24B4490D3718}" type="pres">
      <dgm:prSet presAssocID="{62D7563E-6C35-4208-858F-F39501D54E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1FC47-8448-4177-A80F-E664A5E7F80C}" type="pres">
      <dgm:prSet presAssocID="{3138C4E5-B343-4FC3-8148-3EF038C0EA9D}" presName="parentText" presStyleLbl="node1" presStyleIdx="0" presStyleCnt="2" custScaleY="141503" custLinFactNeighborX="-444" custLinFactNeighborY="5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35B4-9FB5-4912-8425-0EBE2F70AC3A}" type="pres">
      <dgm:prSet presAssocID="{730C800D-59E2-491A-BC78-C350099BD9ED}" presName="spacer" presStyleCnt="0"/>
      <dgm:spPr/>
    </dgm:pt>
    <dgm:pt modelId="{6AC971B3-7C80-47EF-A486-3045881DE27B}" type="pres">
      <dgm:prSet presAssocID="{857BAD72-9455-4410-8266-795809591B36}" presName="parentText" presStyleLbl="node1" presStyleIdx="1" presStyleCnt="2" custScaleY="161580" custLinFactY="46389" custLinFactNeighborX="1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92DE7-CAB5-4368-B9B6-5FB4CDBD50DF}" type="presOf" srcId="{3138C4E5-B343-4FC3-8148-3EF038C0EA9D}" destId="{C791FC47-8448-4177-A80F-E664A5E7F80C}" srcOrd="0" destOrd="0" presId="urn:microsoft.com/office/officeart/2005/8/layout/vList2"/>
    <dgm:cxn modelId="{896DD41D-493F-4E13-A7A5-1B3BE31DB378}" type="presOf" srcId="{62D7563E-6C35-4208-858F-F39501D54EA0}" destId="{31952322-F58E-4F7A-99FB-24B4490D3718}" srcOrd="0" destOrd="0" presId="urn:microsoft.com/office/officeart/2005/8/layout/vList2"/>
    <dgm:cxn modelId="{6B830ACA-F781-4A2C-A0AB-D0309AD7012A}" type="presOf" srcId="{857BAD72-9455-4410-8266-795809591B36}" destId="{6AC971B3-7C80-47EF-A486-3045881DE27B}" srcOrd="0" destOrd="0" presId="urn:microsoft.com/office/officeart/2005/8/layout/vList2"/>
    <dgm:cxn modelId="{CF237E37-6A68-43BA-8E70-1D354D12A927}" srcId="{62D7563E-6C35-4208-858F-F39501D54EA0}" destId="{857BAD72-9455-4410-8266-795809591B36}" srcOrd="1" destOrd="0" parTransId="{EB98502D-C5AB-48C6-89CF-BD6AE1E767FC}" sibTransId="{D62556E6-1DD5-4204-A4CF-2507B27494EB}"/>
    <dgm:cxn modelId="{57547D30-E82C-42C7-A223-18B666F7A6A9}" srcId="{62D7563E-6C35-4208-858F-F39501D54EA0}" destId="{3138C4E5-B343-4FC3-8148-3EF038C0EA9D}" srcOrd="0" destOrd="0" parTransId="{E2E1AADC-3A44-4EE3-92BE-360FCEFC948A}" sibTransId="{730C800D-59E2-491A-BC78-C350099BD9ED}"/>
    <dgm:cxn modelId="{5F726059-2236-495F-AAFA-8C5EEE087F4A}" type="presParOf" srcId="{31952322-F58E-4F7A-99FB-24B4490D3718}" destId="{C791FC47-8448-4177-A80F-E664A5E7F80C}" srcOrd="0" destOrd="0" presId="urn:microsoft.com/office/officeart/2005/8/layout/vList2"/>
    <dgm:cxn modelId="{1B6943DC-4A9A-4CC8-9F77-621AD9A36683}" type="presParOf" srcId="{31952322-F58E-4F7A-99FB-24B4490D3718}" destId="{F93D35B4-9FB5-4912-8425-0EBE2F70AC3A}" srcOrd="1" destOrd="0" presId="urn:microsoft.com/office/officeart/2005/8/layout/vList2"/>
    <dgm:cxn modelId="{11BD710A-CCA5-4D1F-A653-14F14D82A10C}" type="presParOf" srcId="{31952322-F58E-4F7A-99FB-24B4490D3718}" destId="{6AC971B3-7C80-47EF-A486-3045881DE2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1FC47-8448-4177-A80F-E664A5E7F80C}">
      <dsp:nvSpPr>
        <dsp:cNvPr id="0" name=""/>
        <dsp:cNvSpPr/>
      </dsp:nvSpPr>
      <dsp:spPr>
        <a:xfrm>
          <a:off x="0" y="474401"/>
          <a:ext cx="8176422" cy="17218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при </a:t>
          </a:r>
          <a:r>
            <a:rPr lang="ru-RU" sz="3600" b="1" kern="1200" dirty="0" err="1" smtClean="0"/>
            <a:t>разучуванні</a:t>
          </a:r>
          <a:r>
            <a:rPr lang="ru-RU" sz="3600" b="1" kern="1200" dirty="0" smtClean="0"/>
            <a:t>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віршів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скоромовок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текстів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пальчикових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ігр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);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4401"/>
        <a:ext cx="8176422" cy="1721808"/>
      </dsp:txXfrm>
    </dsp:sp>
    <dsp:sp modelId="{6AC971B3-7C80-47EF-A486-3045881DE27B}">
      <dsp:nvSpPr>
        <dsp:cNvPr id="0" name=""/>
        <dsp:cNvSpPr/>
      </dsp:nvSpPr>
      <dsp:spPr>
        <a:xfrm>
          <a:off x="0" y="2837911"/>
          <a:ext cx="8176422" cy="1966105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при </a:t>
          </a:r>
          <a:r>
            <a:rPr lang="ru-RU" sz="3600" b="1" kern="1200" dirty="0" err="1" smtClean="0">
              <a:latin typeface="Times New Roman" pitchFamily="18" charset="0"/>
              <a:cs typeface="Times New Roman" pitchFamily="18" charset="0"/>
            </a:rPr>
            <a:t>переказі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37911"/>
        <a:ext cx="8176422" cy="196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2625-4B40-4926-A37E-D0FD53CB4A4A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6D21-9303-4B8D-A979-828D8B55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AE2CDF4-A90A-44A6-966E-447FA16C4234}" type="slidenum">
              <a:rPr lang="ru-RU"/>
              <a:pPr eaLnBrk="1" hangingPunct="1"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5676E-509D-42AC-AD69-F8C860D44A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3942348"/>
            <a:ext cx="72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                                                        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algn="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2354131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9715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Гірська обласна спеціальна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загальноосвітня школа-інтернат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Бершанська</a:t>
            </a:r>
            <a:r>
              <a:rPr lang="uk-UA" b="1" dirty="0" smtClean="0">
                <a:solidFill>
                  <a:srgbClr val="7030A0"/>
                </a:solidFill>
              </a:rPr>
              <a:t> С. М. -вчитель-логопед</a:t>
            </a:r>
          </a:p>
          <a:p>
            <a:pPr algn="r">
              <a:buNone/>
            </a:pPr>
            <a:r>
              <a:rPr lang="uk-UA" b="1" dirty="0" err="1" smtClean="0">
                <a:solidFill>
                  <a:srgbClr val="7030A0"/>
                </a:solidFill>
              </a:rPr>
              <a:t>Міньковська</a:t>
            </a:r>
            <a:r>
              <a:rPr lang="uk-UA" b="1" dirty="0" smtClean="0">
                <a:solidFill>
                  <a:srgbClr val="7030A0"/>
                </a:solidFill>
              </a:rPr>
              <a:t>  І. В. – вчитель початкових класів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1640" y="1646421"/>
            <a:ext cx="640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мнемотехніки та елементів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тактильно-кінестетичного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сприйняття у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корекційній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роботі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0071" y="2492896"/>
            <a:ext cx="61638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188" y="1052736"/>
            <a:ext cx="7772400" cy="72008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endParaRPr lang="ru-RU" sz="2800" b="1" dirty="0" smtClean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3" y="1196752"/>
            <a:ext cx="7200801" cy="5040537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/>
              <a:t>"</a:t>
            </a:r>
            <a:r>
              <a:rPr lang="uk-UA" sz="4000" b="1" dirty="0" smtClean="0"/>
              <a:t>Вчіть дитину яким-небудь невідомим йому п'яти словами - він буде довго і марно мучитися, але зв'яжіть двадцять таких слів з картинками, і він їх засвоїть на </a:t>
            </a:r>
            <a:r>
              <a:rPr lang="uk-UA" sz="4000" b="1" dirty="0" err="1" smtClean="0"/>
              <a:t>льоту“</a:t>
            </a:r>
            <a:endParaRPr lang="uk-UA" sz="4000" b="1" dirty="0" smtClean="0"/>
          </a:p>
          <a:p>
            <a:pPr>
              <a:defRPr/>
            </a:pPr>
            <a:endPara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</a:t>
            </a:r>
            <a:r>
              <a:rPr lang="uk-UA" sz="2800" b="1" dirty="0" smtClean="0"/>
              <a:t>К. Д. Ушинський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483768" y="365125"/>
            <a:ext cx="6031582" cy="9756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Мовленнєві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проблеми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дітей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</a:br>
            <a:endParaRPr lang="ru-RU" sz="2800" b="1" dirty="0" smtClean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411760" y="1052736"/>
            <a:ext cx="6336704" cy="518457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</a:t>
            </a:r>
          </a:p>
          <a:p>
            <a:pPr algn="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• </a:t>
            </a:r>
            <a:r>
              <a:rPr lang="ru-RU" sz="1800" b="1" dirty="0" err="1" smtClean="0"/>
              <a:t>Бідність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Недостатній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словниковий</a:t>
            </a:r>
            <a:r>
              <a:rPr lang="ru-RU" sz="1800" b="1" dirty="0" smtClean="0"/>
              <a:t> запас</a:t>
            </a:r>
            <a:r>
              <a:rPr lang="ru-RU" sz="1800" b="1" dirty="0" smtClean="0"/>
              <a:t>.</a:t>
            </a:r>
          </a:p>
          <a:p>
            <a:pPr algn="r"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•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Мовлення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лише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простих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речень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Нездатність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граматично</a:t>
            </a:r>
            <a:r>
              <a:rPr lang="ru-RU" sz="1800" b="1" dirty="0" smtClean="0"/>
              <a:t> правильно </a:t>
            </a:r>
            <a:r>
              <a:rPr lang="ru-RU" sz="1800" b="1" dirty="0" err="1" smtClean="0"/>
              <a:t>побудувати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речення</a:t>
            </a:r>
            <a:r>
              <a:rPr lang="ru-RU" sz="1800" b="1" dirty="0" smtClean="0"/>
              <a:t>. </a:t>
            </a:r>
            <a:endParaRPr lang="ru-RU" sz="1800" b="1" dirty="0" smtClean="0"/>
          </a:p>
          <a:p>
            <a:pPr algn="r">
              <a:buNone/>
            </a:pPr>
            <a:r>
              <a:rPr lang="ru-RU" sz="1800" b="1" dirty="0" smtClean="0"/>
              <a:t>• </a:t>
            </a:r>
            <a:r>
              <a:rPr lang="ru-RU" sz="1800" b="1" dirty="0" err="1" smtClean="0"/>
              <a:t>Бідна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діалогічна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мова</a:t>
            </a:r>
            <a:r>
              <a:rPr lang="ru-RU" sz="1800" b="1" dirty="0" smtClean="0"/>
              <a:t>: </a:t>
            </a:r>
            <a:r>
              <a:rPr lang="ru-RU" sz="1800" b="1" dirty="0" err="1" smtClean="0"/>
              <a:t>нездатність</a:t>
            </a:r>
            <a:r>
              <a:rPr lang="ru-RU" sz="1800" b="1" dirty="0" smtClean="0"/>
              <a:t> грамотно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доступно </a:t>
            </a:r>
            <a:r>
              <a:rPr lang="ru-RU" sz="1800" b="1" dirty="0" err="1" smtClean="0"/>
              <a:t>сформулювати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питання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побудувати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коротку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розгорнуту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відповідь</a:t>
            </a:r>
            <a:r>
              <a:rPr lang="ru-RU" sz="1800" b="1" dirty="0" smtClean="0"/>
              <a:t>. </a:t>
            </a:r>
            <a:endParaRPr lang="ru-RU" sz="1800" b="1" dirty="0" smtClean="0"/>
          </a:p>
          <a:p>
            <a:pPr algn="r">
              <a:buNone/>
            </a:pPr>
            <a:r>
              <a:rPr lang="ru-RU" sz="1800" b="1" dirty="0" smtClean="0"/>
              <a:t>• </a:t>
            </a:r>
            <a:r>
              <a:rPr lang="ru-RU" sz="1800" b="1" dirty="0" err="1" smtClean="0"/>
              <a:t>Нездатність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побудувати</a:t>
            </a:r>
            <a:r>
              <a:rPr lang="ru-RU" sz="1800" b="1" dirty="0" smtClean="0"/>
              <a:t> монолог: </a:t>
            </a:r>
            <a:r>
              <a:rPr lang="ru-RU" sz="1800" b="1" dirty="0" err="1" smtClean="0"/>
              <a:t>наприклад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сюжетну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описову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розповідь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запропоновану</a:t>
            </a:r>
            <a:r>
              <a:rPr lang="ru-RU" sz="1800" b="1" dirty="0" smtClean="0"/>
              <a:t> тему, </a:t>
            </a:r>
            <a:r>
              <a:rPr lang="ru-RU" sz="1800" b="1" dirty="0" err="1" smtClean="0"/>
              <a:t>переказ</a:t>
            </a:r>
            <a:r>
              <a:rPr lang="ru-RU" sz="1800" b="1" dirty="0" smtClean="0"/>
              <a:t> тексту </a:t>
            </a:r>
            <a:r>
              <a:rPr lang="ru-RU" sz="1800" b="1" dirty="0" err="1" smtClean="0"/>
              <a:t>своїми</a:t>
            </a:r>
            <a:r>
              <a:rPr lang="ru-RU" sz="1800" b="1" dirty="0" smtClean="0"/>
              <a:t> словами. </a:t>
            </a:r>
            <a:endParaRPr lang="ru-RU" sz="1800" b="1" dirty="0" smtClean="0"/>
          </a:p>
          <a:p>
            <a:pPr algn="r">
              <a:buNone/>
            </a:pPr>
            <a:r>
              <a:rPr lang="ru-RU" sz="1800" b="1" dirty="0" smtClean="0"/>
              <a:t>• </a:t>
            </a:r>
            <a:r>
              <a:rPr lang="ru-RU" sz="1800" b="1" dirty="0" err="1" smtClean="0"/>
              <a:t>Відсутність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логічного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обгрунтування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своїх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тверджень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висновків</a:t>
            </a:r>
            <a:r>
              <a:rPr lang="ru-RU" sz="1800" b="1" dirty="0" smtClean="0"/>
              <a:t>.</a:t>
            </a:r>
          </a:p>
          <a:p>
            <a:pPr algn="r"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• </a:t>
            </a:r>
            <a:r>
              <a:rPr lang="ru-RU" sz="1800" b="1" dirty="0" err="1" smtClean="0"/>
              <a:t>Відсутність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навичок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культури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мови</a:t>
            </a:r>
            <a:r>
              <a:rPr lang="ru-RU" sz="1800" b="1" dirty="0" smtClean="0"/>
              <a:t>. </a:t>
            </a:r>
          </a:p>
          <a:p>
            <a:pPr algn="r">
              <a:buNone/>
            </a:pPr>
            <a:r>
              <a:rPr lang="ru-RU" sz="1800" b="1" dirty="0" smtClean="0"/>
              <a:t>• </a:t>
            </a:r>
            <a:r>
              <a:rPr lang="ru-RU" sz="1800" b="1" dirty="0" err="1" smtClean="0"/>
              <a:t>Погана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дикція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28625"/>
            <a:ext cx="6779667" cy="6024711"/>
          </a:xfrm>
        </p:spPr>
        <p:txBody>
          <a:bodyPr/>
          <a:lstStyle/>
          <a:p>
            <a:pPr algn="r">
              <a:buNone/>
              <a:defRPr/>
            </a:pPr>
            <a:r>
              <a:rPr lang="uk-UA" b="1" dirty="0" smtClean="0"/>
              <a:t>Мнемотехніка</a:t>
            </a:r>
            <a:r>
              <a:rPr lang="uk-UA" dirty="0" smtClean="0"/>
              <a:t> - це сукупність методів і прийомів, які дозволяють </a:t>
            </a:r>
            <a:r>
              <a:rPr lang="uk-UA" dirty="0" err="1" smtClean="0"/>
              <a:t>візуалізувати</a:t>
            </a:r>
            <a:r>
              <a:rPr lang="uk-UA" dirty="0" smtClean="0"/>
              <a:t> інформацію для полегшення сприйняття і подальшого відтворення.</a:t>
            </a:r>
            <a:r>
              <a:rPr lang="ru-RU" b="1" i="1" dirty="0" smtClean="0"/>
              <a:t> </a:t>
            </a:r>
            <a:endParaRPr lang="ru-RU" dirty="0" smtClean="0"/>
          </a:p>
          <a:p>
            <a:pPr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9" name="Picture 2" descr="C:\Users\НАТАЛЬЯ\AppData\Local\Microsoft\Windows\Temporary Internet Files\Content.IE5\C6S2505N\MC9002329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1829993" cy="15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54687" y="2501897"/>
            <a:ext cx="4104456" cy="30783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7172151" cy="511195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12474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Структура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мнемотехніки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700808"/>
            <a:ext cx="1728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Мнемотехніка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780928"/>
            <a:ext cx="18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Мнемоквадрати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708920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Мнемодоріжки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708920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Мнемотаблиці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00034" y="1196752"/>
          <a:ext cx="8176422" cy="480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764704"/>
            <a:ext cx="7429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9900"/>
                </a:solidFill>
                <a:latin typeface="Bookman Old Style" panose="02050604050505020204" pitchFamily="18" charset="0"/>
                <a:ea typeface="+mj-ea"/>
                <a:cs typeface="+mj-cs"/>
              </a:rPr>
              <a:t>Мнемотаблиці</a:t>
            </a:r>
            <a:r>
              <a:rPr lang="ru-RU" sz="2800" b="1" dirty="0" smtClean="0">
                <a:solidFill>
                  <a:srgbClr val="0099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anose="02050604050505020204" pitchFamily="18" charset="0"/>
                <a:ea typeface="+mj-ea"/>
                <a:cs typeface="+mj-cs"/>
              </a:rPr>
              <a:t>эфективні</a:t>
            </a:r>
            <a:r>
              <a:rPr lang="ru-RU" sz="2800" b="1" dirty="0" smtClean="0">
                <a:solidFill>
                  <a:srgbClr val="009900"/>
                </a:solidFill>
                <a:latin typeface="Bookman Old Style" panose="02050604050505020204" pitchFamily="18" charset="0"/>
                <a:ea typeface="+mj-ea"/>
                <a:cs typeface="+mj-cs"/>
              </a:rPr>
              <a:t>  </a:t>
            </a:r>
            <a:endParaRPr lang="ru-RU" sz="2800" b="1" dirty="0">
              <a:solidFill>
                <a:srgbClr val="0099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87611"/>
          </a:xfrm>
        </p:spPr>
        <p:txBody>
          <a:bodyPr/>
          <a:lstStyle/>
          <a:p>
            <a:pPr algn="just"/>
            <a:r>
              <a:rPr lang="ru-RU" sz="2800" b="1" dirty="0" err="1" smtClean="0"/>
              <a:t>Тактильні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книги-тренажери</a:t>
            </a:r>
            <a:r>
              <a:rPr lang="ru-RU" sz="2800" b="1" dirty="0" smtClean="0"/>
              <a:t> « Пори року»</a:t>
            </a:r>
            <a:endParaRPr lang="ru-RU" sz="2800" b="1" dirty="0"/>
          </a:p>
        </p:txBody>
      </p:sp>
      <p:pic>
        <p:nvPicPr>
          <p:cNvPr id="4" name="Содержимое 3" descr="DSC02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156"/>
          <a:stretch>
            <a:fillRect/>
          </a:stretch>
        </p:blipFill>
        <p:spPr>
          <a:xfrm rot="5400000">
            <a:off x="194941" y="1541363"/>
            <a:ext cx="5328592" cy="4351338"/>
          </a:xfrm>
        </p:spPr>
      </p:pic>
      <p:pic>
        <p:nvPicPr>
          <p:cNvPr id="5" name="Рисунок 4" descr="DSC02462.JPG"/>
          <p:cNvPicPr>
            <a:picLocks noChangeAspect="1"/>
          </p:cNvPicPr>
          <p:nvPr/>
        </p:nvPicPr>
        <p:blipFill>
          <a:blip r:embed="rId3" cstate="print"/>
          <a:srcRect l="1274" t="3932" r="5704" b="13382"/>
          <a:stretch>
            <a:fillRect/>
          </a:stretch>
        </p:blipFill>
        <p:spPr>
          <a:xfrm rot="5400000">
            <a:off x="4397980" y="1946835"/>
            <a:ext cx="5364596" cy="3576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131840" y="142874"/>
            <a:ext cx="6012160" cy="1485925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Результати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 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використання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> </a:t>
            </a:r>
            <a:r>
              <a:rPr lang="ru-RU" sz="2800" b="1" dirty="0" err="1" smtClean="0">
                <a:solidFill>
                  <a:srgbClr val="009900"/>
                </a:solidFill>
                <a:latin typeface="Bookman Old Style" pitchFamily="18" charset="0"/>
              </a:rPr>
              <a:t>мнемотехніки</a:t>
            </a:r>
            <a: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Bookman Old Style" pitchFamily="18" charset="0"/>
              </a:rPr>
            </a:br>
            <a:endParaRPr lang="ru-RU" sz="2800" b="1" dirty="0" smtClean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339752" y="1143000"/>
            <a:ext cx="6408712" cy="48782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sz="2400" dirty="0" smtClean="0"/>
              <a:t>за </a:t>
            </a:r>
            <a:r>
              <a:rPr lang="uk-UA" sz="2400" dirty="0" smtClean="0"/>
              <a:t>допомогою умовних позначень на </a:t>
            </a:r>
            <a:r>
              <a:rPr lang="uk-UA" sz="2400" dirty="0" err="1" smtClean="0"/>
              <a:t>мнемодоріжках</a:t>
            </a:r>
            <a:r>
              <a:rPr lang="uk-UA" sz="2400" dirty="0" smtClean="0"/>
              <a:t> </a:t>
            </a:r>
            <a:r>
              <a:rPr lang="uk-UA" sz="2400" dirty="0" smtClean="0"/>
              <a:t>і </a:t>
            </a:r>
            <a:r>
              <a:rPr lang="uk-UA" sz="2400" dirty="0" smtClean="0"/>
              <a:t>у </a:t>
            </a:r>
            <a:r>
              <a:rPr lang="uk-UA" sz="2400" dirty="0" err="1" smtClean="0"/>
              <a:t>мнемотаблицях</a:t>
            </a:r>
            <a:r>
              <a:rPr lang="uk-UA" sz="2400" dirty="0" smtClean="0"/>
              <a:t> </a:t>
            </a:r>
            <a:r>
              <a:rPr lang="uk-UA" sz="2400" dirty="0" smtClean="0"/>
              <a:t>розширюються знання про характерні особливості не тільки </a:t>
            </a:r>
            <a:r>
              <a:rPr lang="uk-UA" sz="2400" dirty="0" smtClean="0"/>
              <a:t> пори </a:t>
            </a:r>
            <a:r>
              <a:rPr lang="uk-UA" sz="2400" dirty="0" smtClean="0"/>
              <a:t>року, але </a:t>
            </a:r>
            <a:r>
              <a:rPr lang="uk-UA" sz="2400" dirty="0" smtClean="0"/>
              <a:t>й предметів </a:t>
            </a:r>
            <a:r>
              <a:rPr lang="uk-UA" sz="2400" dirty="0" smtClean="0"/>
              <a:t>і явищ навколишнього світу; </a:t>
            </a:r>
            <a:endParaRPr lang="uk-UA" sz="2400" dirty="0" smtClean="0"/>
          </a:p>
          <a:p>
            <a:r>
              <a:rPr lang="uk-UA" sz="2400" dirty="0" smtClean="0"/>
              <a:t>розширюється </a:t>
            </a:r>
            <a:r>
              <a:rPr lang="uk-UA" sz="2400" dirty="0" smtClean="0"/>
              <a:t>словниковий запас; </a:t>
            </a:r>
            <a:endParaRPr lang="uk-UA" sz="2400" dirty="0" smtClean="0"/>
          </a:p>
          <a:p>
            <a:r>
              <a:rPr lang="uk-UA" sz="2400" dirty="0" smtClean="0"/>
              <a:t>розвивається </a:t>
            </a:r>
            <a:r>
              <a:rPr lang="uk-UA" sz="2400" dirty="0" smtClean="0"/>
              <a:t>вміння розуміти і складати тематичні розповіді за допомогою графічних аналогій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з'являється бажання </a:t>
            </a:r>
            <a:r>
              <a:rPr lang="uk-UA" sz="2400" dirty="0" smtClean="0"/>
              <a:t>пере </a:t>
            </a:r>
            <a:r>
              <a:rPr lang="uk-UA" sz="2400" dirty="0" err="1" smtClean="0"/>
              <a:t>казувати-</a:t>
            </a:r>
            <a:r>
              <a:rPr lang="uk-UA" sz="2400" dirty="0" smtClean="0"/>
              <a:t> </a:t>
            </a:r>
            <a:r>
              <a:rPr lang="uk-UA" sz="2400" dirty="0" smtClean="0"/>
              <a:t>дитина розуміє, що це зовсім не важко;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7"/>
            <a:ext cx="7886700" cy="6480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88640"/>
            <a:ext cx="6912768" cy="6669360"/>
          </a:xfrm>
        </p:spPr>
        <p:txBody>
          <a:bodyPr/>
          <a:lstStyle/>
          <a:p>
            <a:pPr lvl="0" algn="just"/>
            <a:r>
              <a:rPr lang="ru-RU" sz="2000" dirty="0" smtClean="0"/>
              <a:t> </a:t>
            </a:r>
            <a:endParaRPr lang="ru-RU" sz="2400" dirty="0" smtClean="0"/>
          </a:p>
          <a:p>
            <a:pPr lvl="0" algn="just"/>
            <a:r>
              <a:rPr lang="ru-RU" dirty="0" smtClean="0"/>
              <a:t> </a:t>
            </a:r>
            <a:r>
              <a:rPr lang="ru-RU" dirty="0" err="1" smtClean="0"/>
              <a:t>заучування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в </a:t>
            </a:r>
            <a:r>
              <a:rPr lang="ru-RU" dirty="0" smtClean="0"/>
              <a:t> </a:t>
            </a:r>
            <a:r>
              <a:rPr lang="ru-RU" dirty="0" err="1" smtClean="0"/>
              <a:t>цікаву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артикуляційний</a:t>
            </a:r>
            <a:r>
              <a:rPr lang="ru-RU" dirty="0" smtClean="0"/>
              <a:t> </a:t>
            </a:r>
            <a:r>
              <a:rPr lang="ru-RU" dirty="0" err="1" smtClean="0"/>
              <a:t>праксис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психічні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(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,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); </a:t>
            </a:r>
            <a:endParaRPr lang="ru-RU" dirty="0" smtClean="0"/>
          </a:p>
          <a:p>
            <a:pPr lvl="0" algn="just"/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розумова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кмітливість</a:t>
            </a:r>
            <a:r>
              <a:rPr lang="ru-RU" dirty="0" smtClean="0"/>
              <a:t>, </a:t>
            </a:r>
            <a:r>
              <a:rPr lang="ru-RU" dirty="0" err="1" smtClean="0"/>
              <a:t>спостережливість</a:t>
            </a:r>
            <a:r>
              <a:rPr lang="ru-RU" dirty="0" smtClean="0"/>
              <a:t>,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 smtClean="0"/>
              <a:t>, </a:t>
            </a:r>
            <a:r>
              <a:rPr lang="ru-RU" dirty="0" err="1" smtClean="0"/>
              <a:t>виділяти</a:t>
            </a:r>
            <a:r>
              <a:rPr lang="ru-RU" dirty="0" smtClean="0"/>
              <a:t> </a:t>
            </a:r>
            <a:r>
              <a:rPr lang="ru-RU" dirty="0" err="1" smtClean="0"/>
              <a:t>істотні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 err="1" smtClean="0"/>
              <a:t>виховується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природи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 err="1" smtClean="0"/>
              <a:t>скорочує</a:t>
            </a:r>
            <a:r>
              <a:rPr lang="ru-RU" dirty="0" smtClean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запам'ятовування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821</TotalTime>
  <Words>249</Words>
  <Application>Microsoft Office PowerPoint</Application>
  <PresentationFormat>Экран (4:3)</PresentationFormat>
  <Paragraphs>52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115</vt:lpstr>
      <vt:lpstr>Слайд 1</vt:lpstr>
      <vt:lpstr> </vt:lpstr>
      <vt:lpstr> Мовленнєві проблеми дітей </vt:lpstr>
      <vt:lpstr>Слайд 4</vt:lpstr>
      <vt:lpstr>Структура мнемотехніки</vt:lpstr>
      <vt:lpstr>Слайд 6</vt:lpstr>
      <vt:lpstr>Тактильні книги-тренажери « Пори року»</vt:lpstr>
      <vt:lpstr>Результати   використання  мнемотехніки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я</cp:lastModifiedBy>
  <cp:revision>47</cp:revision>
  <dcterms:created xsi:type="dcterms:W3CDTF">2015-11-11T08:24:51Z</dcterms:created>
  <dcterms:modified xsi:type="dcterms:W3CDTF">2018-01-18T15:44:07Z</dcterms:modified>
</cp:coreProperties>
</file>