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2884"/>
    <a:srgbClr val="DABC3A"/>
    <a:srgbClr val="846C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BDA6AD-1285-41F0-9EA3-EA0A4EE711F1}" type="datetimeFigureOut">
              <a:rPr lang="uk-UA" smtClean="0"/>
              <a:t>08.04.2020</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8D18F-818E-4BD0-95BF-A3A3A0A03438}" type="slidenum">
              <a:rPr lang="uk-UA" smtClean="0"/>
              <a:t>‹#›</a:t>
            </a:fld>
            <a:endParaRPr lang="uk-UA"/>
          </a:p>
        </p:txBody>
      </p:sp>
    </p:spTree>
    <p:extLst>
      <p:ext uri="{BB962C8B-B14F-4D97-AF65-F5344CB8AC3E}">
        <p14:creationId xmlns:p14="http://schemas.microsoft.com/office/powerpoint/2010/main" val="27533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7128D18F-818E-4BD0-95BF-A3A3A0A03438}" type="slidenum">
              <a:rPr lang="uk-UA" smtClean="0"/>
              <a:t>10</a:t>
            </a:fld>
            <a:endParaRPr lang="uk-UA"/>
          </a:p>
        </p:txBody>
      </p:sp>
    </p:spTree>
    <p:extLst>
      <p:ext uri="{BB962C8B-B14F-4D97-AF65-F5344CB8AC3E}">
        <p14:creationId xmlns:p14="http://schemas.microsoft.com/office/powerpoint/2010/main" val="1208268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4AAD347D-5ACD-4C99-B74B-A9C85AD731AF}" type="datetimeFigureOut">
              <a:rPr lang="en-US" smtClean="0"/>
              <a:t>4/8/2020</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05697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4509A250-FF31-4206-8172-F9D3106AACB1}" type="datetimeFigureOut">
              <a:rPr lang="en-US" smtClean="0"/>
              <a:t>4/8/2020</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60304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4509A250-FF31-4206-8172-F9D3106AACB1}" type="datetimeFigureOut">
              <a:rPr lang="en-US" smtClean="0"/>
              <a:t>4/8/2020</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9239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4509A250-FF31-4206-8172-F9D3106AACB1}" type="datetimeFigureOut">
              <a:rPr lang="en-US" smtClean="0"/>
              <a:t>4/8/2020</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57032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796027F-7875-4030-9381-8BD8C4F21935}" type="datetimeFigureOut">
              <a:rPr lang="en-US" smtClean="0"/>
              <a:t>4/8/2020</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0850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9796027F-7875-4030-9381-8BD8C4F21935}" type="datetimeFigureOut">
              <a:rPr lang="en-US" smtClean="0"/>
              <a:t>4/8/2020</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64011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9796027F-7875-4030-9381-8BD8C4F21935}" type="datetimeFigureOut">
              <a:rPr lang="en-US" smtClean="0"/>
              <a:t>4/8/2020</a:t>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9" name="Номер слайда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3444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4509A250-FF31-4206-8172-F9D3106AACB1}" type="datetimeFigureOut">
              <a:rPr lang="en-US" smtClean="0"/>
              <a:t>4/8/2020</a:t>
            </a:fld>
            <a:endParaRPr lang="en-US" dirty="0"/>
          </a:p>
        </p:txBody>
      </p:sp>
      <p:sp>
        <p:nvSpPr>
          <p:cNvPr id="4" name="Нижний колонтитул 3"/>
          <p:cNvSpPr>
            <a:spLocks noGrp="1"/>
          </p:cNvSpPr>
          <p:nvPr>
            <p:ph type="ftr" sz="quarter" idx="11"/>
          </p:nvPr>
        </p:nvSpPr>
        <p:spPr/>
        <p:txBody>
          <a:bodyPr/>
          <a:lstStyle/>
          <a:p>
            <a:endParaRPr lang="en-US" dirty="0"/>
          </a:p>
        </p:txBody>
      </p:sp>
      <p:sp>
        <p:nvSpPr>
          <p:cNvPr id="5" name="Номер слайда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14657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509A250-FF31-4206-8172-F9D3106AACB1}" type="datetimeFigureOut">
              <a:rPr lang="en-US" smtClean="0"/>
              <a:t>4/8/2020</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35878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509A250-FF31-4206-8172-F9D3106AACB1}" type="datetimeFigureOut">
              <a:rPr lang="en-US" smtClean="0"/>
              <a:t>4/8/2020</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81029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509A250-FF31-4206-8172-F9D3106AACB1}" type="datetimeFigureOut">
              <a:rPr lang="en-US" smtClean="0"/>
              <a:t>4/8/2020</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48875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D347D-5ACD-4C99-B74B-A9C85AD731AF}" type="datetimeFigureOut">
              <a:rPr lang="en-US" smtClean="0"/>
              <a:t>4/8/2020</a:t>
            </a:fld>
            <a:endParaRPr lang="en-US"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01031518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0380" y="180916"/>
            <a:ext cx="11050074" cy="1364479"/>
          </a:xfrm>
          <a:effectLst>
            <a:outerShdw blurRad="50800" dist="63500" dir="2400000" algn="ctr" rotWithShape="0">
              <a:schemeClr val="accent1">
                <a:lumMod val="20000"/>
                <a:lumOff val="80000"/>
                <a:alpha val="91000"/>
              </a:schemeClr>
            </a:outerShdw>
            <a:reflection blurRad="12700" stA="96000" endPos="61000" dir="5400000" sy="-100000" algn="bl" rotWithShape="0"/>
          </a:effectLst>
        </p:spPr>
        <p:txBody>
          <a:bodyPr>
            <a:normAutofit/>
          </a:bodyPr>
          <a:lstStyle/>
          <a:p>
            <a:r>
              <a:rPr lang="uk-UA" sz="6600" b="1" i="1" dirty="0" smtClean="0">
                <a:solidFill>
                  <a:srgbClr val="4D2884"/>
                </a:solidFill>
                <a:effectLst>
                  <a:outerShdw blurRad="50800" dist="50800" dir="6000000" sx="19000" sy="19000" algn="ctr" rotWithShape="0">
                    <a:srgbClr val="4D2884">
                      <a:alpha val="42745"/>
                    </a:srgbClr>
                  </a:outerShdw>
                </a:effectLst>
              </a:rPr>
              <a:t>Всесвіт </a:t>
            </a:r>
            <a:r>
              <a:rPr lang="uk-UA" sz="6600" b="1" i="1" dirty="0">
                <a:solidFill>
                  <a:srgbClr val="4D2884"/>
                </a:solidFill>
                <a:effectLst>
                  <a:outerShdw blurRad="50800" dist="50800" dir="6000000" sx="19000" sy="19000" algn="ctr" rotWithShape="0">
                    <a:srgbClr val="4D2884">
                      <a:alpha val="42745"/>
                    </a:srgbClr>
                  </a:outerShdw>
                </a:effectLst>
              </a:rPr>
              <a:t>нам бентежить </a:t>
            </a:r>
            <a:r>
              <a:rPr lang="uk-UA" sz="6600" b="1" i="1" dirty="0" smtClean="0">
                <a:solidFill>
                  <a:srgbClr val="4D2884"/>
                </a:solidFill>
                <a:effectLst>
                  <a:outerShdw blurRad="50800" dist="50800" dir="6000000" sx="19000" sy="19000" algn="ctr" rotWithShape="0">
                    <a:srgbClr val="4D2884">
                      <a:alpha val="42745"/>
                    </a:srgbClr>
                  </a:outerShdw>
                </a:effectLst>
              </a:rPr>
              <a:t>мрії</a:t>
            </a:r>
            <a:endParaRPr lang="uk-UA" sz="6600" b="1" i="1" dirty="0">
              <a:solidFill>
                <a:srgbClr val="4D2884"/>
              </a:solidFill>
              <a:effectLst>
                <a:outerShdw blurRad="50800" dist="50800" dir="6000000" sx="19000" sy="19000" algn="ctr" rotWithShape="0">
                  <a:srgbClr val="4D2884">
                    <a:alpha val="42745"/>
                  </a:srgbClr>
                </a:outerShdw>
              </a:effectLst>
            </a:endParaRPr>
          </a:p>
        </p:txBody>
      </p:sp>
      <p:sp>
        <p:nvSpPr>
          <p:cNvPr id="3" name="Подзаголовок 2"/>
          <p:cNvSpPr>
            <a:spLocks noGrp="1"/>
          </p:cNvSpPr>
          <p:nvPr>
            <p:ph type="subTitle" idx="1"/>
          </p:nvPr>
        </p:nvSpPr>
        <p:spPr>
          <a:xfrm>
            <a:off x="166285" y="1378824"/>
            <a:ext cx="10383182" cy="861420"/>
          </a:xfrm>
        </p:spPr>
        <p:txBody>
          <a:bodyPr>
            <a:noAutofit/>
          </a:bodyPr>
          <a:lstStyle/>
          <a:p>
            <a:r>
              <a:rPr lang="uk-UA" sz="8800" b="1" i="1" dirty="0">
                <a:solidFill>
                  <a:schemeClr val="bg2">
                    <a:lumMod val="60000"/>
                    <a:lumOff val="40000"/>
                  </a:schemeClr>
                </a:solidFill>
              </a:rPr>
              <a:t>12 квітня </a:t>
            </a:r>
            <a:r>
              <a:rPr lang="uk-UA" sz="8800" b="1" i="1" dirty="0" smtClean="0">
                <a:solidFill>
                  <a:schemeClr val="bg2">
                    <a:lumMod val="60000"/>
                    <a:lumOff val="40000"/>
                  </a:schemeClr>
                </a:solidFill>
              </a:rPr>
              <a:t>-</a:t>
            </a:r>
            <a:r>
              <a:rPr lang="en-US" sz="8800" b="1" i="1" dirty="0" smtClean="0">
                <a:solidFill>
                  <a:schemeClr val="bg2">
                    <a:lumMod val="60000"/>
                    <a:lumOff val="40000"/>
                  </a:schemeClr>
                </a:solidFill>
              </a:rPr>
              <a:t> </a:t>
            </a:r>
            <a:r>
              <a:rPr lang="uk-UA" sz="8800" b="1" i="1" dirty="0">
                <a:solidFill>
                  <a:schemeClr val="bg2">
                    <a:lumMod val="60000"/>
                    <a:lumOff val="40000"/>
                  </a:schemeClr>
                </a:solidFill>
              </a:rPr>
              <a:t>В</a:t>
            </a:r>
            <a:r>
              <a:rPr lang="en-US" sz="8800" b="1" i="1" dirty="0">
                <a:solidFill>
                  <a:schemeClr val="bg2">
                    <a:lumMod val="60000"/>
                    <a:lumOff val="40000"/>
                  </a:schemeClr>
                </a:solidFill>
              </a:rPr>
              <a:t>c</a:t>
            </a:r>
            <a:r>
              <a:rPr lang="uk-UA" sz="8800" b="1" i="1" dirty="0" err="1">
                <a:solidFill>
                  <a:schemeClr val="bg2">
                    <a:lumMod val="60000"/>
                    <a:lumOff val="40000"/>
                  </a:schemeClr>
                </a:solidFill>
              </a:rPr>
              <a:t>есвітній</a:t>
            </a:r>
            <a:r>
              <a:rPr lang="uk-UA" sz="8800" b="1" i="1" dirty="0">
                <a:solidFill>
                  <a:schemeClr val="bg2">
                    <a:lumMod val="60000"/>
                    <a:lumOff val="40000"/>
                  </a:schemeClr>
                </a:solidFill>
              </a:rPr>
              <a:t> день авіації і </a:t>
            </a:r>
            <a:r>
              <a:rPr lang="uk-UA" sz="8800" b="1" i="1" dirty="0" smtClean="0">
                <a:solidFill>
                  <a:schemeClr val="bg2">
                    <a:lumMod val="60000"/>
                    <a:lumOff val="40000"/>
                  </a:schemeClr>
                </a:solidFill>
              </a:rPr>
              <a:t>космонавтики.</a:t>
            </a:r>
            <a:endParaRPr lang="uk-UA" sz="8800" b="1" i="1" dirty="0">
              <a:solidFill>
                <a:schemeClr val="bg2">
                  <a:lumMod val="60000"/>
                  <a:lumOff val="40000"/>
                </a:schemeClr>
              </a:solidFill>
            </a:endParaRPr>
          </a:p>
        </p:txBody>
      </p:sp>
    </p:spTree>
    <p:extLst>
      <p:ext uri="{BB962C8B-B14F-4D97-AF65-F5344CB8AC3E}">
        <p14:creationId xmlns:p14="http://schemas.microsoft.com/office/powerpoint/2010/main" val="1866322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1000"/>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2076" y="-139372"/>
            <a:ext cx="10515600" cy="1325563"/>
          </a:xfrm>
          <a:effectLst>
            <a:outerShdw blurRad="50800" dist="50800" dir="5400000" algn="ctr" rotWithShape="0">
              <a:srgbClr val="4D2884"/>
            </a:outerShdw>
          </a:effectLst>
        </p:spPr>
        <p:txBody>
          <a:bodyPr/>
          <a:lstStyle/>
          <a:p>
            <a:r>
              <a:rPr lang="ru-RU" b="1" i="1" dirty="0" err="1">
                <a:solidFill>
                  <a:schemeClr val="accent1">
                    <a:lumMod val="20000"/>
                    <a:lumOff val="80000"/>
                  </a:schemeClr>
                </a:solidFill>
              </a:rPr>
              <a:t>Корольов</a:t>
            </a:r>
            <a:r>
              <a:rPr lang="ru-RU" b="1" i="1" dirty="0">
                <a:solidFill>
                  <a:schemeClr val="accent1">
                    <a:lumMod val="20000"/>
                    <a:lumOff val="80000"/>
                  </a:schemeClr>
                </a:solidFill>
              </a:rPr>
              <a:t> </a:t>
            </a:r>
            <a:r>
              <a:rPr lang="ru-RU" b="1" i="1" dirty="0" err="1">
                <a:solidFill>
                  <a:schemeClr val="accent1">
                    <a:lumMod val="20000"/>
                    <a:lumOff val="80000"/>
                  </a:schemeClr>
                </a:solidFill>
              </a:rPr>
              <a:t>Сергій</a:t>
            </a:r>
            <a:r>
              <a:rPr lang="ru-RU" b="1" i="1" dirty="0">
                <a:solidFill>
                  <a:schemeClr val="accent1">
                    <a:lumMod val="20000"/>
                    <a:lumOff val="80000"/>
                  </a:schemeClr>
                </a:solidFill>
              </a:rPr>
              <a:t> Павлович (1906–1966</a:t>
            </a:r>
            <a:r>
              <a:rPr lang="uk-UA" b="1" i="1" dirty="0">
                <a:solidFill>
                  <a:schemeClr val="accent1">
                    <a:lumMod val="20000"/>
                    <a:lumOff val="80000"/>
                  </a:schemeClr>
                </a:solidFill>
              </a:rPr>
              <a:t> </a:t>
            </a:r>
            <a:r>
              <a:rPr lang="uk-UA" b="1" i="1" dirty="0" err="1">
                <a:solidFill>
                  <a:schemeClr val="accent1">
                    <a:lumMod val="20000"/>
                    <a:lumOff val="80000"/>
                  </a:schemeClr>
                </a:solidFill>
              </a:rPr>
              <a:t>р.р</a:t>
            </a:r>
            <a:r>
              <a:rPr lang="uk-UA" b="1" i="1" dirty="0">
                <a:solidFill>
                  <a:schemeClr val="accent1">
                    <a:lumMod val="20000"/>
                    <a:lumOff val="80000"/>
                  </a:schemeClr>
                </a:solidFill>
              </a:rPr>
              <a:t>.</a:t>
            </a:r>
            <a:r>
              <a:rPr lang="ru-RU" b="1" i="1" dirty="0">
                <a:solidFill>
                  <a:schemeClr val="accent1">
                    <a:lumMod val="20000"/>
                    <a:lumOff val="80000"/>
                  </a:schemeClr>
                </a:solidFill>
              </a:rPr>
              <a:t>)</a:t>
            </a:r>
            <a:endParaRPr lang="uk-UA" b="1" i="1" dirty="0">
              <a:solidFill>
                <a:schemeClr val="accent1">
                  <a:lumMod val="20000"/>
                  <a:lumOff val="80000"/>
                </a:schemeClr>
              </a:solidFill>
            </a:endParaRPr>
          </a:p>
        </p:txBody>
      </p:sp>
      <p:sp>
        <p:nvSpPr>
          <p:cNvPr id="3" name="Объект 2"/>
          <p:cNvSpPr>
            <a:spLocks noGrp="1"/>
          </p:cNvSpPr>
          <p:nvPr>
            <p:ph idx="1"/>
          </p:nvPr>
        </p:nvSpPr>
        <p:spPr>
          <a:xfrm>
            <a:off x="191812" y="1340069"/>
            <a:ext cx="6145925" cy="4824248"/>
          </a:xfrm>
          <a:effectLst>
            <a:outerShdw blurRad="50800" dist="50800" dir="5400000" algn="ctr" rotWithShape="0">
              <a:srgbClr val="4D2884"/>
            </a:outerShdw>
          </a:effectLst>
        </p:spPr>
        <p:txBody>
          <a:bodyPr>
            <a:normAutofit fontScale="92500" lnSpcReduction="10000"/>
          </a:bodyPr>
          <a:lstStyle/>
          <a:p>
            <a:pPr marL="0" indent="0" algn="just">
              <a:buNone/>
            </a:pPr>
            <a:r>
              <a:rPr lang="en-US" b="1" i="1" dirty="0" smtClean="0">
                <a:solidFill>
                  <a:schemeClr val="accent1">
                    <a:lumMod val="20000"/>
                    <a:lumOff val="80000"/>
                  </a:schemeClr>
                </a:solidFill>
              </a:rPr>
              <a:t>        </a:t>
            </a:r>
            <a:r>
              <a:rPr lang="uk-UA" b="1" i="1" dirty="0" smtClean="0">
                <a:solidFill>
                  <a:schemeClr val="accent1">
                    <a:lumMod val="20000"/>
                    <a:lumOff val="80000"/>
                  </a:schemeClr>
                </a:solidFill>
              </a:rPr>
              <a:t>К</a:t>
            </a:r>
            <a:r>
              <a:rPr lang="ru-RU" b="1" i="1" dirty="0" err="1">
                <a:solidFill>
                  <a:schemeClr val="accent1">
                    <a:lumMod val="20000"/>
                    <a:lumOff val="80000"/>
                  </a:schemeClr>
                </a:solidFill>
              </a:rPr>
              <a:t>онструктор</a:t>
            </a:r>
            <a:r>
              <a:rPr lang="ru-RU" b="1" i="1" dirty="0">
                <a:solidFill>
                  <a:schemeClr val="accent1">
                    <a:lumMod val="20000"/>
                    <a:lumOff val="80000"/>
                  </a:schemeClr>
                </a:solidFill>
              </a:rPr>
              <a:t> і </a:t>
            </a:r>
            <a:r>
              <a:rPr lang="ru-RU" b="1" i="1" dirty="0" err="1">
                <a:solidFill>
                  <a:schemeClr val="accent1">
                    <a:lumMod val="20000"/>
                    <a:lumOff val="80000"/>
                  </a:schemeClr>
                </a:solidFill>
              </a:rPr>
              <a:t>вчений</a:t>
            </a:r>
            <a:r>
              <a:rPr lang="ru-RU" b="1" i="1" dirty="0">
                <a:solidFill>
                  <a:schemeClr val="accent1">
                    <a:lumMod val="20000"/>
                    <a:lumOff val="80000"/>
                  </a:schemeClr>
                </a:solidFill>
              </a:rPr>
              <a:t> у </a:t>
            </a:r>
            <a:r>
              <a:rPr lang="ru-RU" b="1" i="1" dirty="0" err="1">
                <a:solidFill>
                  <a:schemeClr val="accent1">
                    <a:lumMod val="20000"/>
                    <a:lumOff val="80000"/>
                  </a:schemeClr>
                </a:solidFill>
              </a:rPr>
              <a:t>галузі</a:t>
            </a:r>
            <a:r>
              <a:rPr lang="ru-RU" b="1" i="1" dirty="0">
                <a:solidFill>
                  <a:schemeClr val="accent1">
                    <a:lumMod val="20000"/>
                    <a:lumOff val="80000"/>
                  </a:schemeClr>
                </a:solidFill>
              </a:rPr>
              <a:t> </a:t>
            </a:r>
            <a:r>
              <a:rPr lang="ru-RU" b="1" i="1" dirty="0" err="1">
                <a:solidFill>
                  <a:schemeClr val="accent1">
                    <a:lumMod val="20000"/>
                    <a:lumOff val="80000"/>
                  </a:schemeClr>
                </a:solidFill>
              </a:rPr>
              <a:t>ракетної</a:t>
            </a:r>
            <a:r>
              <a:rPr lang="ru-RU" b="1" i="1" dirty="0">
                <a:solidFill>
                  <a:schemeClr val="accent1">
                    <a:lumMod val="20000"/>
                    <a:lumOff val="80000"/>
                  </a:schemeClr>
                </a:solidFill>
              </a:rPr>
              <a:t> та </a:t>
            </a:r>
            <a:r>
              <a:rPr lang="ru-RU" b="1" i="1" dirty="0" err="1">
                <a:solidFill>
                  <a:schemeClr val="accent1">
                    <a:lumMod val="20000"/>
                    <a:lumOff val="80000"/>
                  </a:schemeClr>
                </a:solidFill>
              </a:rPr>
              <a:t>ракетноосмічної</a:t>
            </a:r>
            <a:r>
              <a:rPr lang="ru-RU" b="1" i="1" dirty="0">
                <a:solidFill>
                  <a:schemeClr val="accent1">
                    <a:lumMod val="20000"/>
                    <a:lumOff val="80000"/>
                  </a:schemeClr>
                </a:solidFill>
              </a:rPr>
              <a:t> </a:t>
            </a:r>
            <a:r>
              <a:rPr lang="ru-RU" b="1" i="1" dirty="0" err="1">
                <a:solidFill>
                  <a:schemeClr val="accent1">
                    <a:lumMod val="20000"/>
                    <a:lumOff val="80000"/>
                  </a:schemeClr>
                </a:solidFill>
              </a:rPr>
              <a:t>техніки</a:t>
            </a:r>
            <a:r>
              <a:rPr lang="ru-RU" b="1" i="1" dirty="0">
                <a:solidFill>
                  <a:schemeClr val="accent1">
                    <a:lumMod val="20000"/>
                    <a:lumOff val="80000"/>
                  </a:schemeClr>
                </a:solidFill>
              </a:rPr>
              <a:t>, акад. АН СРСР</a:t>
            </a:r>
            <a:r>
              <a:rPr lang="uk-UA" b="1" i="1" dirty="0">
                <a:solidFill>
                  <a:schemeClr val="accent1">
                    <a:lumMod val="20000"/>
                    <a:lumOff val="80000"/>
                  </a:schemeClr>
                </a:solidFill>
              </a:rPr>
              <a:t>,</a:t>
            </a:r>
            <a:r>
              <a:rPr lang="ru-RU" b="1" i="1" dirty="0">
                <a:solidFill>
                  <a:schemeClr val="accent1">
                    <a:lumMod val="20000"/>
                    <a:lumOff val="80000"/>
                  </a:schemeClr>
                </a:solidFill>
              </a:rPr>
              <a:t> </a:t>
            </a:r>
            <a:r>
              <a:rPr lang="ru-RU" b="1" i="1" dirty="0" err="1">
                <a:solidFill>
                  <a:schemeClr val="accent1">
                    <a:lumMod val="20000"/>
                    <a:lumOff val="80000"/>
                  </a:schemeClr>
                </a:solidFill>
              </a:rPr>
              <a:t>двічі</a:t>
            </a:r>
            <a:r>
              <a:rPr lang="ru-RU" b="1" i="1" dirty="0">
                <a:solidFill>
                  <a:schemeClr val="accent1">
                    <a:lumMod val="20000"/>
                    <a:lumOff val="80000"/>
                  </a:schemeClr>
                </a:solidFill>
              </a:rPr>
              <a:t> Герой </a:t>
            </a:r>
            <a:r>
              <a:rPr lang="ru-RU" b="1" i="1" dirty="0" err="1">
                <a:solidFill>
                  <a:schemeClr val="accent1">
                    <a:lumMod val="20000"/>
                    <a:lumOff val="80000"/>
                  </a:schemeClr>
                </a:solidFill>
              </a:rPr>
              <a:t>Соціалістичної</a:t>
            </a:r>
            <a:r>
              <a:rPr lang="ru-RU" b="1" i="1" dirty="0">
                <a:solidFill>
                  <a:schemeClr val="accent1">
                    <a:lumMod val="20000"/>
                    <a:lumOff val="80000"/>
                  </a:schemeClr>
                </a:solidFill>
              </a:rPr>
              <a:t> </a:t>
            </a:r>
            <a:r>
              <a:rPr lang="ru-RU" b="1" i="1" dirty="0" err="1">
                <a:solidFill>
                  <a:schemeClr val="accent1">
                    <a:lumMod val="20000"/>
                    <a:lumOff val="80000"/>
                  </a:schemeClr>
                </a:solidFill>
              </a:rPr>
              <a:t>Праці</a:t>
            </a:r>
            <a:r>
              <a:rPr lang="ru-RU" b="1" i="1" dirty="0">
                <a:solidFill>
                  <a:schemeClr val="accent1">
                    <a:lumMod val="20000"/>
                    <a:lumOff val="80000"/>
                  </a:schemeClr>
                </a:solidFill>
              </a:rPr>
              <a:t>, конструктор </a:t>
            </a:r>
            <a:r>
              <a:rPr lang="ru-RU" b="1" i="1" dirty="0" err="1">
                <a:solidFill>
                  <a:schemeClr val="accent1">
                    <a:lumMod val="20000"/>
                    <a:lumOff val="80000"/>
                  </a:schemeClr>
                </a:solidFill>
              </a:rPr>
              <a:t>космічних</a:t>
            </a:r>
            <a:r>
              <a:rPr lang="ru-RU" b="1" i="1" dirty="0">
                <a:solidFill>
                  <a:schemeClr val="accent1">
                    <a:lumMod val="20000"/>
                    <a:lumOff val="80000"/>
                  </a:schemeClr>
                </a:solidFill>
              </a:rPr>
              <a:t> систем, </a:t>
            </a:r>
            <a:r>
              <a:rPr lang="ru-RU" b="1" i="1" dirty="0" err="1">
                <a:solidFill>
                  <a:schemeClr val="accent1">
                    <a:lumMod val="20000"/>
                    <a:lumOff val="80000"/>
                  </a:schemeClr>
                </a:solidFill>
              </a:rPr>
              <a:t>творець</a:t>
            </a:r>
            <a:r>
              <a:rPr lang="ru-RU" b="1" i="1" dirty="0">
                <a:solidFill>
                  <a:schemeClr val="accent1">
                    <a:lumMod val="20000"/>
                    <a:lumOff val="80000"/>
                  </a:schemeClr>
                </a:solidFill>
              </a:rPr>
              <a:t> </a:t>
            </a:r>
            <a:r>
              <a:rPr lang="ru-RU" b="1" i="1" dirty="0" err="1">
                <a:solidFill>
                  <a:schemeClr val="accent1">
                    <a:lumMod val="20000"/>
                    <a:lumOff val="80000"/>
                  </a:schemeClr>
                </a:solidFill>
              </a:rPr>
              <a:t>балістичних</a:t>
            </a:r>
            <a:r>
              <a:rPr lang="ru-RU" b="1" i="1" dirty="0">
                <a:solidFill>
                  <a:schemeClr val="accent1">
                    <a:lumMod val="20000"/>
                    <a:lumOff val="80000"/>
                  </a:schemeClr>
                </a:solidFill>
              </a:rPr>
              <a:t> та </a:t>
            </a:r>
            <a:r>
              <a:rPr lang="ru-RU" b="1" i="1" dirty="0" err="1">
                <a:solidFill>
                  <a:schemeClr val="accent1">
                    <a:lumMod val="20000"/>
                    <a:lumOff val="80000"/>
                  </a:schemeClr>
                </a:solidFill>
              </a:rPr>
              <a:t>геофізичних</a:t>
            </a:r>
            <a:r>
              <a:rPr lang="ru-RU" b="1" i="1" dirty="0">
                <a:solidFill>
                  <a:schemeClr val="accent1">
                    <a:lumMod val="20000"/>
                    <a:lumOff val="80000"/>
                  </a:schemeClr>
                </a:solidFill>
              </a:rPr>
              <a:t> ракет, </a:t>
            </a:r>
            <a:r>
              <a:rPr lang="ru-RU" b="1" i="1" dirty="0" err="1">
                <a:solidFill>
                  <a:schemeClr val="accent1">
                    <a:lumMod val="20000"/>
                    <a:lumOff val="80000"/>
                  </a:schemeClr>
                </a:solidFill>
              </a:rPr>
              <a:t>ракетоносіїв</a:t>
            </a:r>
            <a:r>
              <a:rPr lang="ru-RU" b="1" i="1" dirty="0">
                <a:solidFill>
                  <a:schemeClr val="accent1">
                    <a:lumMod val="20000"/>
                    <a:lumOff val="80000"/>
                  </a:schemeClr>
                </a:solidFill>
              </a:rPr>
              <a:t>, </a:t>
            </a:r>
            <a:r>
              <a:rPr lang="ru-RU" b="1" i="1" dirty="0" err="1">
                <a:solidFill>
                  <a:schemeClr val="accent1">
                    <a:lumMod val="20000"/>
                    <a:lumOff val="80000"/>
                  </a:schemeClr>
                </a:solidFill>
              </a:rPr>
              <a:t>пілотованих</a:t>
            </a:r>
            <a:r>
              <a:rPr lang="ru-RU" b="1" i="1" dirty="0">
                <a:solidFill>
                  <a:schemeClr val="accent1">
                    <a:lumMod val="20000"/>
                    <a:lumOff val="80000"/>
                  </a:schemeClr>
                </a:solidFill>
              </a:rPr>
              <a:t> </a:t>
            </a:r>
            <a:r>
              <a:rPr lang="ru-RU" b="1" i="1" dirty="0" err="1">
                <a:solidFill>
                  <a:schemeClr val="accent1">
                    <a:lumMod val="20000"/>
                    <a:lumOff val="80000"/>
                  </a:schemeClr>
                </a:solidFill>
              </a:rPr>
              <a:t>космічних</a:t>
            </a:r>
            <a:r>
              <a:rPr lang="ru-RU" b="1" i="1" dirty="0">
                <a:solidFill>
                  <a:schemeClr val="accent1">
                    <a:lumMod val="20000"/>
                    <a:lumOff val="80000"/>
                  </a:schemeClr>
                </a:solidFill>
              </a:rPr>
              <a:t> </a:t>
            </a:r>
            <a:r>
              <a:rPr lang="ru-RU" b="1" i="1" dirty="0" err="1">
                <a:solidFill>
                  <a:schemeClr val="accent1">
                    <a:lumMod val="20000"/>
                    <a:lumOff val="80000"/>
                  </a:schemeClr>
                </a:solidFill>
              </a:rPr>
              <a:t>кораблів</a:t>
            </a:r>
            <a:r>
              <a:rPr lang="ru-RU" b="1" i="1" dirty="0">
                <a:solidFill>
                  <a:schemeClr val="accent1">
                    <a:lumMod val="20000"/>
                    <a:lumOff val="80000"/>
                  </a:schemeClr>
                </a:solidFill>
              </a:rPr>
              <a:t> “Восток”, “Восход”, на </a:t>
            </a:r>
            <a:r>
              <a:rPr lang="ru-RU" b="1" i="1" dirty="0" err="1">
                <a:solidFill>
                  <a:schemeClr val="accent1">
                    <a:lumMod val="20000"/>
                    <a:lumOff val="80000"/>
                  </a:schemeClr>
                </a:solidFill>
              </a:rPr>
              <a:t>яких</a:t>
            </a:r>
            <a:r>
              <a:rPr lang="ru-RU" b="1" i="1" dirty="0">
                <a:solidFill>
                  <a:schemeClr val="accent1">
                    <a:lumMod val="20000"/>
                    <a:lumOff val="80000"/>
                  </a:schemeClr>
                </a:solidFill>
              </a:rPr>
              <a:t> </a:t>
            </a:r>
            <a:r>
              <a:rPr lang="ru-RU" b="1" i="1" dirty="0" err="1">
                <a:solidFill>
                  <a:schemeClr val="accent1">
                    <a:lumMod val="20000"/>
                    <a:lumOff val="80000"/>
                  </a:schemeClr>
                </a:solidFill>
              </a:rPr>
              <a:t>вперше</a:t>
            </a:r>
            <a:r>
              <a:rPr lang="ru-RU" b="1" i="1" dirty="0">
                <a:solidFill>
                  <a:schemeClr val="accent1">
                    <a:lumMod val="20000"/>
                    <a:lumOff val="80000"/>
                  </a:schemeClr>
                </a:solidFill>
              </a:rPr>
              <a:t> в </a:t>
            </a:r>
            <a:r>
              <a:rPr lang="ru-RU" b="1" i="1" dirty="0" err="1">
                <a:solidFill>
                  <a:schemeClr val="accent1">
                    <a:lumMod val="20000"/>
                    <a:lumOff val="80000"/>
                  </a:schemeClr>
                </a:solidFill>
              </a:rPr>
              <a:t>історії</a:t>
            </a:r>
            <a:r>
              <a:rPr lang="ru-RU" b="1" i="1" dirty="0">
                <a:solidFill>
                  <a:schemeClr val="accent1">
                    <a:lumMod val="20000"/>
                    <a:lumOff val="80000"/>
                  </a:schemeClr>
                </a:solidFill>
              </a:rPr>
              <a:t> </a:t>
            </a:r>
            <a:r>
              <a:rPr lang="ru-RU" b="1" i="1" dirty="0" err="1">
                <a:solidFill>
                  <a:schemeClr val="accent1">
                    <a:lumMod val="20000"/>
                    <a:lumOff val="80000"/>
                  </a:schemeClr>
                </a:solidFill>
              </a:rPr>
              <a:t>були</a:t>
            </a:r>
            <a:r>
              <a:rPr lang="ru-RU" b="1" i="1" dirty="0">
                <a:solidFill>
                  <a:schemeClr val="accent1">
                    <a:lumMod val="20000"/>
                    <a:lumOff val="80000"/>
                  </a:schemeClr>
                </a:solidFill>
              </a:rPr>
              <a:t> </a:t>
            </a:r>
            <a:r>
              <a:rPr lang="ru-RU" b="1" i="1" dirty="0" err="1">
                <a:solidFill>
                  <a:schemeClr val="accent1">
                    <a:lumMod val="20000"/>
                    <a:lumOff val="80000"/>
                  </a:schemeClr>
                </a:solidFill>
              </a:rPr>
              <a:t>здійснені</a:t>
            </a:r>
            <a:r>
              <a:rPr lang="ru-RU" b="1" i="1" dirty="0">
                <a:solidFill>
                  <a:schemeClr val="accent1">
                    <a:lumMod val="20000"/>
                    <a:lumOff val="80000"/>
                  </a:schemeClr>
                </a:solidFill>
              </a:rPr>
              <a:t> </a:t>
            </a:r>
            <a:r>
              <a:rPr lang="ru-RU" b="1" i="1" dirty="0" err="1">
                <a:solidFill>
                  <a:schemeClr val="accent1">
                    <a:lumMod val="20000"/>
                    <a:lumOff val="80000"/>
                  </a:schemeClr>
                </a:solidFill>
              </a:rPr>
              <a:t>космічні</a:t>
            </a:r>
            <a:r>
              <a:rPr lang="ru-RU" b="1" i="1" dirty="0">
                <a:solidFill>
                  <a:schemeClr val="accent1">
                    <a:lumMod val="20000"/>
                    <a:lumOff val="80000"/>
                  </a:schemeClr>
                </a:solidFill>
              </a:rPr>
              <a:t> </a:t>
            </a:r>
            <a:r>
              <a:rPr lang="ru-RU" b="1" i="1" dirty="0" err="1">
                <a:solidFill>
                  <a:schemeClr val="accent1">
                    <a:lumMod val="20000"/>
                    <a:lumOff val="80000"/>
                  </a:schemeClr>
                </a:solidFill>
              </a:rPr>
              <a:t>польоти</a:t>
            </a:r>
            <a:r>
              <a:rPr lang="ru-RU" b="1" i="1" dirty="0">
                <a:solidFill>
                  <a:schemeClr val="accent1">
                    <a:lumMod val="20000"/>
                    <a:lumOff val="80000"/>
                  </a:schemeClr>
                </a:solidFill>
              </a:rPr>
              <a:t> </a:t>
            </a:r>
            <a:r>
              <a:rPr lang="ru-RU" b="1" i="1" dirty="0" err="1">
                <a:solidFill>
                  <a:schemeClr val="accent1">
                    <a:lumMod val="20000"/>
                    <a:lumOff val="80000"/>
                  </a:schemeClr>
                </a:solidFill>
              </a:rPr>
              <a:t>людини</a:t>
            </a:r>
            <a:r>
              <a:rPr lang="ru-RU" b="1" i="1" dirty="0">
                <a:solidFill>
                  <a:schemeClr val="accent1">
                    <a:lumMod val="20000"/>
                    <a:lumOff val="80000"/>
                  </a:schemeClr>
                </a:solidFill>
              </a:rPr>
              <a:t> та </a:t>
            </a:r>
            <a:r>
              <a:rPr lang="ru-RU" b="1" i="1" dirty="0" err="1">
                <a:solidFill>
                  <a:schemeClr val="accent1">
                    <a:lumMod val="20000"/>
                    <a:lumOff val="80000"/>
                  </a:schemeClr>
                </a:solidFill>
              </a:rPr>
              <a:t>вихід</a:t>
            </a:r>
            <a:r>
              <a:rPr lang="ru-RU" b="1" i="1" dirty="0">
                <a:solidFill>
                  <a:schemeClr val="accent1">
                    <a:lumMod val="20000"/>
                    <a:lumOff val="80000"/>
                  </a:schemeClr>
                </a:solidFill>
              </a:rPr>
              <a:t> </a:t>
            </a:r>
            <a:r>
              <a:rPr lang="ru-RU" b="1" i="1" dirty="0" err="1">
                <a:solidFill>
                  <a:schemeClr val="accent1">
                    <a:lumMod val="20000"/>
                    <a:lumOff val="80000"/>
                  </a:schemeClr>
                </a:solidFill>
              </a:rPr>
              <a:t>її</a:t>
            </a:r>
            <a:r>
              <a:rPr lang="ru-RU" b="1" i="1" dirty="0">
                <a:solidFill>
                  <a:schemeClr val="accent1">
                    <a:lumMod val="20000"/>
                    <a:lumOff val="80000"/>
                  </a:schemeClr>
                </a:solidFill>
              </a:rPr>
              <a:t> у </a:t>
            </a:r>
            <a:r>
              <a:rPr lang="ru-RU" b="1" i="1" dirty="0" err="1">
                <a:solidFill>
                  <a:schemeClr val="accent1">
                    <a:lumMod val="20000"/>
                    <a:lumOff val="80000"/>
                  </a:schemeClr>
                </a:solidFill>
              </a:rPr>
              <a:t>відкритий</a:t>
            </a:r>
            <a:r>
              <a:rPr lang="ru-RU" b="1" i="1" dirty="0">
                <a:solidFill>
                  <a:schemeClr val="accent1">
                    <a:lumMod val="20000"/>
                    <a:lumOff val="80000"/>
                  </a:schemeClr>
                </a:solidFill>
              </a:rPr>
              <a:t> космос, </a:t>
            </a:r>
            <a:r>
              <a:rPr lang="ru-RU" b="1" i="1" dirty="0" err="1">
                <a:solidFill>
                  <a:schemeClr val="accent1">
                    <a:lumMod val="20000"/>
                    <a:lumOff val="80000"/>
                  </a:schemeClr>
                </a:solidFill>
              </a:rPr>
              <a:t>штучних</a:t>
            </a:r>
            <a:r>
              <a:rPr lang="ru-RU" b="1" i="1" dirty="0">
                <a:solidFill>
                  <a:schemeClr val="accent1">
                    <a:lumMod val="20000"/>
                    <a:lumOff val="80000"/>
                  </a:schemeClr>
                </a:solidFill>
              </a:rPr>
              <a:t> </a:t>
            </a:r>
            <a:r>
              <a:rPr lang="ru-RU" b="1" i="1" dirty="0" err="1">
                <a:solidFill>
                  <a:schemeClr val="accent1">
                    <a:lumMod val="20000"/>
                    <a:lumOff val="80000"/>
                  </a:schemeClr>
                </a:solidFill>
              </a:rPr>
              <a:t>супутників</a:t>
            </a:r>
            <a:r>
              <a:rPr lang="ru-RU" b="1" i="1" dirty="0">
                <a:solidFill>
                  <a:schemeClr val="accent1">
                    <a:lumMod val="20000"/>
                    <a:lumOff val="80000"/>
                  </a:schemeClr>
                </a:solidFill>
              </a:rPr>
              <a:t> </a:t>
            </a:r>
            <a:r>
              <a:rPr lang="ru-RU" b="1" i="1" dirty="0" err="1">
                <a:solidFill>
                  <a:schemeClr val="accent1">
                    <a:lumMod val="20000"/>
                    <a:lumOff val="80000"/>
                  </a:schemeClr>
                </a:solidFill>
              </a:rPr>
              <a:t>Землі</a:t>
            </a:r>
            <a:r>
              <a:rPr lang="ru-RU" b="1" i="1" dirty="0">
                <a:solidFill>
                  <a:schemeClr val="accent1">
                    <a:lumMod val="20000"/>
                    <a:lumOff val="80000"/>
                  </a:schemeClr>
                </a:solidFill>
              </a:rPr>
              <a:t> та </a:t>
            </a:r>
            <a:r>
              <a:rPr lang="ru-RU" b="1" i="1" dirty="0" err="1">
                <a:solidFill>
                  <a:schemeClr val="accent1">
                    <a:lumMod val="20000"/>
                    <a:lumOff val="80000"/>
                  </a:schemeClr>
                </a:solidFill>
              </a:rPr>
              <a:t>Сонця</a:t>
            </a:r>
            <a:r>
              <a:rPr lang="ru-RU" b="1" i="1" dirty="0">
                <a:solidFill>
                  <a:schemeClr val="accent1">
                    <a:lumMod val="20000"/>
                    <a:lumOff val="80000"/>
                  </a:schemeClr>
                </a:solidFill>
              </a:rPr>
              <a:t>, </a:t>
            </a:r>
            <a:r>
              <a:rPr lang="ru-RU" b="1" i="1" dirty="0" err="1">
                <a:solidFill>
                  <a:schemeClr val="accent1">
                    <a:lumMod val="20000"/>
                    <a:lumOff val="80000"/>
                  </a:schemeClr>
                </a:solidFill>
              </a:rPr>
              <a:t>міжпланетних</a:t>
            </a:r>
            <a:r>
              <a:rPr lang="ru-RU" b="1" i="1" dirty="0">
                <a:solidFill>
                  <a:schemeClr val="accent1">
                    <a:lumMod val="20000"/>
                    <a:lumOff val="80000"/>
                  </a:schemeClr>
                </a:solidFill>
              </a:rPr>
              <a:t> </a:t>
            </a:r>
            <a:r>
              <a:rPr lang="ru-RU" b="1" i="1" dirty="0" err="1">
                <a:solidFill>
                  <a:schemeClr val="accent1">
                    <a:lumMod val="20000"/>
                    <a:lumOff val="80000"/>
                  </a:schemeClr>
                </a:solidFill>
              </a:rPr>
              <a:t>автоматичних</a:t>
            </a:r>
            <a:r>
              <a:rPr lang="ru-RU" b="1" i="1" dirty="0">
                <a:solidFill>
                  <a:schemeClr val="accent1">
                    <a:lumMod val="20000"/>
                    <a:lumOff val="80000"/>
                  </a:schemeClr>
                </a:solidFill>
              </a:rPr>
              <a:t> </a:t>
            </a:r>
            <a:r>
              <a:rPr lang="ru-RU" b="1" i="1" dirty="0" err="1">
                <a:solidFill>
                  <a:schemeClr val="accent1">
                    <a:lumMod val="20000"/>
                    <a:lumOff val="80000"/>
                  </a:schemeClr>
                </a:solidFill>
              </a:rPr>
              <a:t>станцій</a:t>
            </a:r>
            <a:r>
              <a:rPr lang="ru-RU" b="1" i="1" dirty="0">
                <a:solidFill>
                  <a:schemeClr val="accent1">
                    <a:lumMod val="20000"/>
                    <a:lumOff val="80000"/>
                  </a:schemeClr>
                </a:solidFill>
              </a:rPr>
              <a:t>, </a:t>
            </a:r>
            <a:r>
              <a:rPr lang="ru-RU" b="1" i="1" dirty="0" err="1">
                <a:solidFill>
                  <a:schemeClr val="accent1">
                    <a:lumMod val="20000"/>
                    <a:lumOff val="80000"/>
                  </a:schemeClr>
                </a:solidFill>
              </a:rPr>
              <a:t>запущених</a:t>
            </a:r>
            <a:r>
              <a:rPr lang="ru-RU" b="1" i="1" dirty="0">
                <a:solidFill>
                  <a:schemeClr val="accent1">
                    <a:lumMod val="20000"/>
                    <a:lumOff val="80000"/>
                  </a:schemeClr>
                </a:solidFill>
              </a:rPr>
              <a:t> на </a:t>
            </a:r>
            <a:r>
              <a:rPr lang="ru-RU" b="1" i="1" dirty="0" err="1">
                <a:solidFill>
                  <a:schemeClr val="accent1">
                    <a:lumMod val="20000"/>
                    <a:lumOff val="80000"/>
                  </a:schemeClr>
                </a:solidFill>
              </a:rPr>
              <a:t>Місяць</a:t>
            </a:r>
            <a:r>
              <a:rPr lang="ru-RU" b="1" i="1" dirty="0">
                <a:solidFill>
                  <a:schemeClr val="accent1">
                    <a:lumMod val="20000"/>
                    <a:lumOff val="80000"/>
                  </a:schemeClr>
                </a:solidFill>
              </a:rPr>
              <a:t>, Венеру та Марс</a:t>
            </a:r>
            <a:r>
              <a:rPr lang="ru-RU" b="1" i="1" dirty="0" smtClean="0">
                <a:solidFill>
                  <a:schemeClr val="accent1">
                    <a:lumMod val="20000"/>
                    <a:lumOff val="80000"/>
                  </a:schemeClr>
                </a:solidFill>
              </a:rPr>
              <a:t>.</a:t>
            </a:r>
            <a:endParaRPr lang="en-US" b="1" i="1" dirty="0" smtClean="0">
              <a:solidFill>
                <a:schemeClr val="accent1">
                  <a:lumMod val="20000"/>
                  <a:lumOff val="80000"/>
                </a:schemeClr>
              </a:solidFill>
            </a:endParaRPr>
          </a:p>
          <a:p>
            <a:pPr marL="0" indent="0">
              <a:buNone/>
            </a:pPr>
            <a:endParaRPr lang="uk-UA" dirty="0"/>
          </a:p>
          <a:p>
            <a:pPr marL="0" indent="0">
              <a:buNone/>
            </a:pPr>
            <a:endParaRPr lang="uk-UA" dirty="0"/>
          </a:p>
        </p:txBody>
      </p:sp>
      <p:pic>
        <p:nvPicPr>
          <p:cNvPr id="13" name="Рисунок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2355" y="1340069"/>
            <a:ext cx="3429000" cy="4572000"/>
          </a:xfrm>
          <a:prstGeom prst="rect">
            <a:avLst/>
          </a:prstGeom>
        </p:spPr>
      </p:pic>
    </p:spTree>
    <p:extLst>
      <p:ext uri="{BB962C8B-B14F-4D97-AF65-F5344CB8AC3E}">
        <p14:creationId xmlns:p14="http://schemas.microsoft.com/office/powerpoint/2010/main" val="337474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185" y="365125"/>
            <a:ext cx="11650717" cy="2693385"/>
          </a:xfrm>
          <a:effectLst>
            <a:outerShdw blurRad="50800" dist="50800" dir="5400000" algn="ctr" rotWithShape="0">
              <a:srgbClr val="4D2884"/>
            </a:outerShdw>
          </a:effectLst>
        </p:spPr>
        <p:txBody>
          <a:bodyPr>
            <a:normAutofit fontScale="90000"/>
          </a:bodyPr>
          <a:lstStyle/>
          <a:p>
            <a:pPr algn="ctr"/>
            <a:r>
              <a:rPr lang="uk-UA" b="1" i="1" dirty="0">
                <a:solidFill>
                  <a:schemeClr val="accent1">
                    <a:lumMod val="20000"/>
                    <a:lumOff val="80000"/>
                  </a:schemeClr>
                </a:solidFill>
              </a:rPr>
              <a:t>12 квітня 1961 року з нашої Землі вперше піднявся в космос Юрій Олексійович Гагарін. Йому вперше пощастило побачити земну кулю з космосу.</a:t>
            </a:r>
            <a:br>
              <a:rPr lang="uk-UA" b="1" i="1" dirty="0">
                <a:solidFill>
                  <a:schemeClr val="accent1">
                    <a:lumMod val="20000"/>
                    <a:lumOff val="80000"/>
                  </a:schemeClr>
                </a:solidFill>
              </a:rPr>
            </a:br>
            <a:r>
              <a:rPr lang="uk-UA" b="1" i="1" dirty="0" err="1">
                <a:solidFill>
                  <a:schemeClr val="accent1">
                    <a:lumMod val="20000"/>
                    <a:lumOff val="80000"/>
                  </a:schemeClr>
                </a:solidFill>
              </a:rPr>
              <a:t>Багатовічна</a:t>
            </a:r>
            <a:r>
              <a:rPr lang="uk-UA" b="1" i="1" dirty="0">
                <a:solidFill>
                  <a:schemeClr val="accent1">
                    <a:lumMod val="20000"/>
                    <a:lumOff val="80000"/>
                  </a:schemeClr>
                </a:solidFill>
              </a:rPr>
              <a:t> мрія людства про політ до зірок - здійснилась!</a:t>
            </a:r>
            <a:r>
              <a:rPr lang="uk-UA" b="1" i="1" dirty="0"/>
              <a:t/>
            </a:r>
            <a:br>
              <a:rPr lang="uk-UA" b="1" i="1" dirty="0"/>
            </a:br>
            <a:endParaRPr lang="uk-UA" b="1" i="1"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185" y="2791263"/>
            <a:ext cx="4653048" cy="3830254"/>
          </a:xfrm>
        </p:spPr>
      </p:pic>
    </p:spTree>
    <p:extLst>
      <p:ext uri="{BB962C8B-B14F-4D97-AF65-F5344CB8AC3E}">
        <p14:creationId xmlns:p14="http://schemas.microsoft.com/office/powerpoint/2010/main" val="2737800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186" y="191705"/>
            <a:ext cx="11445766" cy="1325563"/>
          </a:xfrm>
          <a:effectLst>
            <a:outerShdw blurRad="50800" dist="50800" dir="5400000" algn="ctr" rotWithShape="0">
              <a:srgbClr val="4D2884"/>
            </a:outerShdw>
          </a:effectLst>
        </p:spPr>
        <p:txBody>
          <a:bodyPr/>
          <a:lstStyle/>
          <a:p>
            <a:pPr algn="ctr"/>
            <a:r>
              <a:rPr lang="uk-UA" b="1" i="1" dirty="0">
                <a:solidFill>
                  <a:schemeClr val="accent1">
                    <a:lumMod val="20000"/>
                    <a:lumOff val="80000"/>
                  </a:schemeClr>
                </a:solidFill>
              </a:rPr>
              <a:t>Згадаємо імена славетних українських </a:t>
            </a:r>
            <a:r>
              <a:rPr lang="uk-UA" b="1" i="1" dirty="0" smtClean="0">
                <a:solidFill>
                  <a:schemeClr val="accent1">
                    <a:lumMod val="20000"/>
                    <a:lumOff val="80000"/>
                  </a:schemeClr>
                </a:solidFill>
              </a:rPr>
              <a:t>космонавтів</a:t>
            </a:r>
            <a:endParaRPr lang="uk-UA" b="1" i="1" dirty="0">
              <a:solidFill>
                <a:schemeClr val="accent1">
                  <a:lumMod val="20000"/>
                  <a:lumOff val="80000"/>
                </a:schemeClr>
              </a:solidFill>
            </a:endParaRPr>
          </a:p>
        </p:txBody>
      </p:sp>
      <p:sp>
        <p:nvSpPr>
          <p:cNvPr id="3" name="Объект 2"/>
          <p:cNvSpPr>
            <a:spLocks noGrp="1"/>
          </p:cNvSpPr>
          <p:nvPr>
            <p:ph idx="1"/>
          </p:nvPr>
        </p:nvSpPr>
        <p:spPr>
          <a:xfrm>
            <a:off x="0" y="1687212"/>
            <a:ext cx="7189076" cy="586499"/>
          </a:xfrm>
        </p:spPr>
        <p:txBody>
          <a:bodyPr/>
          <a:lstStyle/>
          <a:p>
            <a:pPr marL="0" indent="0">
              <a:buNone/>
            </a:pPr>
            <a:r>
              <a:rPr lang="uk-UA" b="1" i="1" dirty="0" smtClean="0">
                <a:solidFill>
                  <a:schemeClr val="accent1">
                    <a:lumMod val="20000"/>
                    <a:lumOff val="80000"/>
                  </a:schemeClr>
                </a:solidFill>
              </a:rPr>
              <a:t>Павло Романович Попович </a:t>
            </a:r>
            <a:r>
              <a:rPr lang="uk-UA" b="1" i="1" dirty="0">
                <a:solidFill>
                  <a:schemeClr val="accent1">
                    <a:lumMod val="20000"/>
                    <a:lumOff val="80000"/>
                  </a:schemeClr>
                </a:solidFill>
              </a:rPr>
              <a:t>(1930- 2009 </a:t>
            </a:r>
            <a:r>
              <a:rPr lang="uk-UA" b="1" i="1" dirty="0" err="1">
                <a:solidFill>
                  <a:schemeClr val="accent1">
                    <a:lumMod val="20000"/>
                    <a:lumOff val="80000"/>
                  </a:schemeClr>
                </a:solidFill>
              </a:rPr>
              <a:t>р.р</a:t>
            </a:r>
            <a:r>
              <a:rPr lang="uk-UA" b="1" i="1" dirty="0" smtClean="0">
                <a:solidFill>
                  <a:schemeClr val="accent1">
                    <a:lumMod val="20000"/>
                    <a:lumOff val="80000"/>
                  </a:schemeClr>
                </a:solidFill>
              </a:rPr>
              <a:t>.)</a:t>
            </a:r>
            <a:endParaRPr lang="en-US" b="1" i="1" dirty="0" smtClean="0">
              <a:solidFill>
                <a:schemeClr val="accent1">
                  <a:lumMod val="20000"/>
                  <a:lumOff val="80000"/>
                </a:schemeClr>
              </a:solidFill>
            </a:endParaRPr>
          </a:p>
          <a:p>
            <a:pPr marL="0" indent="0">
              <a:buNone/>
            </a:pPr>
            <a:endParaRPr lang="uk-UA" i="1" dirty="0">
              <a:solidFill>
                <a:schemeClr val="accent1">
                  <a:lumMod val="20000"/>
                  <a:lumOff val="80000"/>
                </a:schemeClr>
              </a:solidFill>
            </a:endParaRPr>
          </a:p>
          <a:p>
            <a:pPr marL="0" indent="0">
              <a:buNone/>
            </a:pPr>
            <a:endParaRPr lang="uk-UA"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842" y="2273711"/>
            <a:ext cx="5675586" cy="3220191"/>
          </a:xfrm>
          <a:prstGeom prst="rect">
            <a:avLst/>
          </a:prstGeom>
        </p:spPr>
      </p:pic>
      <p:sp>
        <p:nvSpPr>
          <p:cNvPr id="5" name="TextBox 4"/>
          <p:cNvSpPr txBox="1"/>
          <p:nvPr/>
        </p:nvSpPr>
        <p:spPr>
          <a:xfrm>
            <a:off x="4067503" y="5785944"/>
            <a:ext cx="7898524" cy="1077218"/>
          </a:xfrm>
          <a:prstGeom prst="rect">
            <a:avLst/>
          </a:prstGeom>
          <a:noFill/>
        </p:spPr>
        <p:txBody>
          <a:bodyPr wrap="square" rtlCol="0">
            <a:spAutoFit/>
          </a:bodyPr>
          <a:lstStyle/>
          <a:p>
            <a:r>
              <a:rPr lang="uk-UA" b="1" dirty="0"/>
              <a:t> </a:t>
            </a:r>
            <a:endParaRPr lang="uk-UA" dirty="0"/>
          </a:p>
          <a:p>
            <a:r>
              <a:rPr lang="uk-UA" sz="2800" b="1" i="1" dirty="0">
                <a:solidFill>
                  <a:schemeClr val="accent1">
                    <a:lumMod val="20000"/>
                    <a:lumOff val="80000"/>
                  </a:schemeClr>
                </a:solidFill>
              </a:rPr>
              <a:t>Каденюк Леонід Костянтинович (1951 р.)</a:t>
            </a:r>
            <a:r>
              <a:rPr lang="uk-UA" dirty="0"/>
              <a:t> </a:t>
            </a:r>
          </a:p>
          <a:p>
            <a:endParaRPr lang="uk-UA" dirty="0"/>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9698" y="1687212"/>
            <a:ext cx="3418490" cy="4307590"/>
          </a:xfrm>
          <a:prstGeom prst="rect">
            <a:avLst/>
          </a:prstGeom>
        </p:spPr>
      </p:pic>
    </p:spTree>
    <p:extLst>
      <p:ext uri="{BB962C8B-B14F-4D97-AF65-F5344CB8AC3E}">
        <p14:creationId xmlns:p14="http://schemas.microsoft.com/office/powerpoint/2010/main" val="1178820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2606" y="365125"/>
            <a:ext cx="11682249" cy="3339772"/>
          </a:xfrm>
          <a:effectLst>
            <a:outerShdw blurRad="50800" dist="50800" dir="5400000" algn="ctr" rotWithShape="0">
              <a:srgbClr val="4D2884"/>
            </a:outerShdw>
          </a:effectLst>
        </p:spPr>
        <p:txBody>
          <a:bodyPr>
            <a:normAutofit fontScale="90000"/>
          </a:bodyPr>
          <a:lstStyle/>
          <a:p>
            <a:pPr algn="r"/>
            <a:r>
              <a:rPr lang="uk-UA" b="1" i="1" dirty="0">
                <a:solidFill>
                  <a:schemeClr val="accent1">
                    <a:lumMod val="20000"/>
                    <a:lumOff val="80000"/>
                  </a:schemeClr>
                </a:solidFill>
              </a:rPr>
              <a:t>Та й нещодавно, у 2008 р., наш земляк Юрій Іванович </a:t>
            </a:r>
            <a:r>
              <a:rPr lang="uk-UA" b="1" i="1" dirty="0" err="1">
                <a:solidFill>
                  <a:schemeClr val="accent1">
                    <a:lumMod val="20000"/>
                    <a:lumOff val="80000"/>
                  </a:schemeClr>
                </a:solidFill>
              </a:rPr>
              <a:t>Маленченко</a:t>
            </a:r>
            <a:r>
              <a:rPr lang="uk-UA" b="1" i="1" dirty="0">
                <a:solidFill>
                  <a:schemeClr val="accent1">
                    <a:lumMod val="20000"/>
                    <a:lumOff val="80000"/>
                  </a:schemeClr>
                </a:solidFill>
              </a:rPr>
              <a:t>, який родом із м. </a:t>
            </a:r>
            <a:r>
              <a:rPr lang="uk-UA" b="1" i="1" dirty="0" smtClean="0">
                <a:solidFill>
                  <a:schemeClr val="accent1">
                    <a:lumMod val="20000"/>
                    <a:lumOff val="80000"/>
                  </a:schemeClr>
                </a:solidFill>
              </a:rPr>
              <a:t>Світловодська,</a:t>
            </a:r>
            <a:r>
              <a:rPr lang="en-US" b="1" i="1" dirty="0" smtClean="0">
                <a:solidFill>
                  <a:schemeClr val="accent1">
                    <a:lumMod val="20000"/>
                    <a:lumOff val="80000"/>
                  </a:schemeClr>
                </a:solidFill>
              </a:rPr>
              <a:t/>
            </a:r>
            <a:br>
              <a:rPr lang="en-US" b="1" i="1" dirty="0" smtClean="0">
                <a:solidFill>
                  <a:schemeClr val="accent1">
                    <a:lumMod val="20000"/>
                    <a:lumOff val="80000"/>
                  </a:schemeClr>
                </a:solidFill>
              </a:rPr>
            </a:br>
            <a:r>
              <a:rPr lang="uk-UA" b="1" i="1" dirty="0" smtClean="0">
                <a:solidFill>
                  <a:schemeClr val="accent1">
                    <a:lumMod val="20000"/>
                    <a:lumOff val="80000"/>
                  </a:schemeClr>
                </a:solidFill>
              </a:rPr>
              <a:t> </a:t>
            </a:r>
            <a:r>
              <a:rPr lang="uk-UA" b="1" i="1" dirty="0">
                <a:solidFill>
                  <a:schemeClr val="accent1">
                    <a:lumMod val="20000"/>
                    <a:lumOff val="80000"/>
                  </a:schemeClr>
                </a:solidFill>
              </a:rPr>
              <a:t>здійснив політ у складі екіпажу </a:t>
            </a:r>
            <a:r>
              <a:rPr lang="en-US" b="1" i="1" dirty="0" smtClean="0">
                <a:solidFill>
                  <a:schemeClr val="accent1">
                    <a:lumMod val="20000"/>
                    <a:lumOff val="80000"/>
                  </a:schemeClr>
                </a:solidFill>
              </a:rPr>
              <a:t/>
            </a:r>
            <a:br>
              <a:rPr lang="en-US" b="1" i="1" dirty="0" smtClean="0">
                <a:solidFill>
                  <a:schemeClr val="accent1">
                    <a:lumMod val="20000"/>
                    <a:lumOff val="80000"/>
                  </a:schemeClr>
                </a:solidFill>
              </a:rPr>
            </a:br>
            <a:r>
              <a:rPr lang="uk-UA" b="1" i="1" dirty="0" smtClean="0">
                <a:solidFill>
                  <a:schemeClr val="accent1">
                    <a:lumMod val="20000"/>
                    <a:lumOff val="80000"/>
                  </a:schemeClr>
                </a:solidFill>
              </a:rPr>
              <a:t>трьох </a:t>
            </a:r>
            <a:r>
              <a:rPr lang="uk-UA" b="1" i="1" dirty="0">
                <a:solidFill>
                  <a:schemeClr val="accent1">
                    <a:lumMod val="20000"/>
                    <a:lumOff val="80000"/>
                  </a:schemeClr>
                </a:solidFill>
              </a:rPr>
              <a:t>чоловік російського </a:t>
            </a:r>
            <a:r>
              <a:rPr lang="en-US" b="1" i="1" dirty="0" smtClean="0">
                <a:solidFill>
                  <a:schemeClr val="accent1">
                    <a:lumMod val="20000"/>
                    <a:lumOff val="80000"/>
                  </a:schemeClr>
                </a:solidFill>
              </a:rPr>
              <a:t/>
            </a:r>
            <a:br>
              <a:rPr lang="en-US" b="1" i="1" dirty="0" smtClean="0">
                <a:solidFill>
                  <a:schemeClr val="accent1">
                    <a:lumMod val="20000"/>
                    <a:lumOff val="80000"/>
                  </a:schemeClr>
                </a:solidFill>
              </a:rPr>
            </a:br>
            <a:r>
              <a:rPr lang="uk-UA" b="1" i="1" dirty="0" smtClean="0">
                <a:solidFill>
                  <a:schemeClr val="accent1">
                    <a:lumMod val="20000"/>
                    <a:lumOff val="80000"/>
                  </a:schemeClr>
                </a:solidFill>
              </a:rPr>
              <a:t>пілотованого </a:t>
            </a:r>
            <a:r>
              <a:rPr lang="uk-UA" b="1" i="1" dirty="0">
                <a:solidFill>
                  <a:schemeClr val="accent1">
                    <a:lumMod val="20000"/>
                    <a:lumOff val="80000"/>
                  </a:schemeClr>
                </a:solidFill>
              </a:rPr>
              <a:t>космічного корабля. </a:t>
            </a:r>
          </a:p>
        </p:txBody>
      </p:sp>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b="11515"/>
          <a:stretch/>
        </p:blipFill>
        <p:spPr>
          <a:xfrm>
            <a:off x="362605" y="1899729"/>
            <a:ext cx="3846787" cy="4816382"/>
          </a:xfrm>
          <a:prstGeom prst="rect">
            <a:avLst/>
          </a:prstGeom>
        </p:spPr>
      </p:pic>
    </p:spTree>
    <p:extLst>
      <p:ext uri="{BB962C8B-B14F-4D97-AF65-F5344CB8AC3E}">
        <p14:creationId xmlns:p14="http://schemas.microsoft.com/office/powerpoint/2010/main" val="2772946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952" y="365124"/>
            <a:ext cx="11540358" cy="5956847"/>
          </a:xfrm>
          <a:effectLst>
            <a:outerShdw blurRad="50800" dist="50800" dir="5400000" algn="ctr" rotWithShape="0">
              <a:srgbClr val="4D2884"/>
            </a:outerShdw>
          </a:effectLst>
        </p:spPr>
        <p:txBody>
          <a:bodyPr>
            <a:normAutofit fontScale="90000"/>
          </a:bodyPr>
          <a:lstStyle/>
          <a:p>
            <a:pPr algn="ctr"/>
            <a:r>
              <a:rPr lang="uk-UA" b="1" i="1" dirty="0">
                <a:solidFill>
                  <a:schemeClr val="accent1">
                    <a:lumMod val="20000"/>
                    <a:lumOff val="80000"/>
                  </a:schemeClr>
                </a:solidFill>
              </a:rPr>
              <a:t>В Україні знаходяться конструкторські бюро, підприємства по виготовленню ракетоносіїв. Україна має необхідний науковий потенціал, щоб бути справді космічною державою</a:t>
            </a:r>
            <a:r>
              <a:rPr lang="uk-UA" b="1" i="1" dirty="0" smtClean="0">
                <a:solidFill>
                  <a:schemeClr val="accent1">
                    <a:lumMod val="20000"/>
                    <a:lumOff val="80000"/>
                  </a:schemeClr>
                </a:solidFill>
              </a:rPr>
              <a:t>.</a:t>
            </a:r>
            <a:r>
              <a:rPr lang="en-US" b="1" i="1" dirty="0" smtClean="0">
                <a:solidFill>
                  <a:schemeClr val="accent1">
                    <a:lumMod val="20000"/>
                    <a:lumOff val="80000"/>
                  </a:schemeClr>
                </a:solidFill>
              </a:rPr>
              <a:t/>
            </a:r>
            <a:br>
              <a:rPr lang="en-US" b="1" i="1" dirty="0" smtClean="0">
                <a:solidFill>
                  <a:schemeClr val="accent1">
                    <a:lumMod val="20000"/>
                    <a:lumOff val="80000"/>
                  </a:schemeClr>
                </a:solidFill>
              </a:rPr>
            </a:br>
            <a:r>
              <a:rPr lang="uk-UA" b="1" i="1" dirty="0">
                <a:solidFill>
                  <a:schemeClr val="accent1">
                    <a:lumMod val="20000"/>
                    <a:lumOff val="80000"/>
                  </a:schemeClr>
                </a:solidFill>
              </a:rPr>
              <a:t/>
            </a:r>
            <a:br>
              <a:rPr lang="uk-UA" b="1" i="1" dirty="0">
                <a:solidFill>
                  <a:schemeClr val="accent1">
                    <a:lumMod val="20000"/>
                    <a:lumOff val="80000"/>
                  </a:schemeClr>
                </a:solidFill>
              </a:rPr>
            </a:br>
            <a:r>
              <a:rPr lang="uk-UA" b="1" i="1" dirty="0">
                <a:solidFill>
                  <a:schemeClr val="accent1">
                    <a:lumMod val="20000"/>
                    <a:lumOff val="80000"/>
                  </a:schemeClr>
                </a:solidFill>
              </a:rPr>
              <a:t>Безліч невідомого космос ще приховує від нас. </a:t>
            </a:r>
            <a:r>
              <a:rPr lang="en-US" b="1" i="1" dirty="0" smtClean="0">
                <a:solidFill>
                  <a:schemeClr val="accent1">
                    <a:lumMod val="20000"/>
                    <a:lumOff val="80000"/>
                  </a:schemeClr>
                </a:solidFill>
              </a:rPr>
              <a:t/>
            </a:r>
            <a:br>
              <a:rPr lang="en-US" b="1" i="1" dirty="0" smtClean="0">
                <a:solidFill>
                  <a:schemeClr val="accent1">
                    <a:lumMod val="20000"/>
                    <a:lumOff val="80000"/>
                  </a:schemeClr>
                </a:solidFill>
              </a:rPr>
            </a:br>
            <a:r>
              <a:rPr lang="uk-UA" b="1" i="1" dirty="0" smtClean="0">
                <a:solidFill>
                  <a:schemeClr val="accent1">
                    <a:lumMod val="20000"/>
                    <a:lumOff val="80000"/>
                  </a:schemeClr>
                </a:solidFill>
              </a:rPr>
              <a:t>Він </a:t>
            </a:r>
            <a:r>
              <a:rPr lang="uk-UA" b="1" i="1" dirty="0">
                <a:solidFill>
                  <a:schemeClr val="accent1">
                    <a:lumMod val="20000"/>
                    <a:lumOff val="80000"/>
                  </a:schemeClr>
                </a:solidFill>
              </a:rPr>
              <a:t>чекає на тих, хто піде неторованими шляхами у зоряне небо, у Всесвіт</a:t>
            </a:r>
            <a:r>
              <a:rPr lang="uk-UA" b="1" i="1" dirty="0" smtClean="0">
                <a:solidFill>
                  <a:schemeClr val="accent1">
                    <a:lumMod val="20000"/>
                    <a:lumOff val="80000"/>
                  </a:schemeClr>
                </a:solidFill>
              </a:rPr>
              <a:t>…</a:t>
            </a:r>
            <a:r>
              <a:rPr lang="en-US" b="1" i="1" dirty="0" smtClean="0">
                <a:solidFill>
                  <a:schemeClr val="accent1">
                    <a:lumMod val="20000"/>
                    <a:lumOff val="80000"/>
                  </a:schemeClr>
                </a:solidFill>
              </a:rPr>
              <a:t/>
            </a:r>
            <a:br>
              <a:rPr lang="en-US" b="1" i="1" dirty="0" smtClean="0">
                <a:solidFill>
                  <a:schemeClr val="accent1">
                    <a:lumMod val="20000"/>
                    <a:lumOff val="80000"/>
                  </a:schemeClr>
                </a:solidFill>
              </a:rPr>
            </a:br>
            <a:r>
              <a:rPr lang="uk-UA" b="1" i="1" dirty="0">
                <a:solidFill>
                  <a:schemeClr val="accent1">
                    <a:lumMod val="20000"/>
                    <a:lumOff val="80000"/>
                  </a:schemeClr>
                </a:solidFill>
              </a:rPr>
              <a:t/>
            </a:r>
            <a:br>
              <a:rPr lang="uk-UA" b="1" i="1" dirty="0">
                <a:solidFill>
                  <a:schemeClr val="accent1">
                    <a:lumMod val="20000"/>
                    <a:lumOff val="80000"/>
                  </a:schemeClr>
                </a:solidFill>
              </a:rPr>
            </a:br>
            <a:r>
              <a:rPr lang="uk-UA" b="1" i="1" dirty="0">
                <a:solidFill>
                  <a:schemeClr val="accent1">
                    <a:lumMod val="20000"/>
                    <a:lumOff val="80000"/>
                  </a:schemeClr>
                </a:solidFill>
              </a:rPr>
              <a:t>Можливо це буде хтось із вас?</a:t>
            </a:r>
            <a:r>
              <a:rPr lang="uk-UA" dirty="0"/>
              <a:t/>
            </a:r>
            <a:br>
              <a:rPr lang="uk-UA" dirty="0"/>
            </a:br>
            <a:endParaRPr lang="uk-UA" dirty="0"/>
          </a:p>
        </p:txBody>
      </p:sp>
    </p:spTree>
    <p:extLst>
      <p:ext uri="{BB962C8B-B14F-4D97-AF65-F5344CB8AC3E}">
        <p14:creationId xmlns:p14="http://schemas.microsoft.com/office/powerpoint/2010/main" val="1123874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1325563"/>
          </a:xfrm>
          <a:effectLst>
            <a:outerShdw blurRad="50800" dist="50800" dir="5400000" algn="ctr" rotWithShape="0">
              <a:srgbClr val="4D2884"/>
            </a:outerShdw>
          </a:effectLst>
        </p:spPr>
        <p:txBody>
          <a:bodyPr>
            <a:normAutofit/>
          </a:bodyPr>
          <a:lstStyle/>
          <a:p>
            <a:pPr algn="ctr"/>
            <a:r>
              <a:rPr lang="uk-UA" b="1" i="1" dirty="0" err="1">
                <a:solidFill>
                  <a:schemeClr val="accent1">
                    <a:lumMod val="20000"/>
                    <a:lumOff val="80000"/>
                  </a:schemeClr>
                </a:solidFill>
              </a:rPr>
              <a:t>Цікавинки</a:t>
            </a:r>
            <a:r>
              <a:rPr lang="uk-UA" b="1" i="1" dirty="0">
                <a:solidFill>
                  <a:schemeClr val="accent1">
                    <a:lumMod val="20000"/>
                    <a:lumOff val="80000"/>
                  </a:schemeClr>
                </a:solidFill>
              </a:rPr>
              <a:t> про </a:t>
            </a:r>
            <a:r>
              <a:rPr lang="uk-UA" b="1" i="1" dirty="0" smtClean="0">
                <a:solidFill>
                  <a:schemeClr val="accent1">
                    <a:lumMod val="20000"/>
                    <a:lumOff val="80000"/>
                  </a:schemeClr>
                </a:solidFill>
              </a:rPr>
              <a:t>космос:</a:t>
            </a:r>
            <a:r>
              <a:rPr lang="uk-UA" dirty="0"/>
              <a:t/>
            </a:r>
            <a:br>
              <a:rPr lang="uk-UA" dirty="0"/>
            </a:br>
            <a:endParaRPr lang="uk-UA" dirty="0"/>
          </a:p>
        </p:txBody>
      </p:sp>
      <p:sp>
        <p:nvSpPr>
          <p:cNvPr id="3" name="Объект 2"/>
          <p:cNvSpPr>
            <a:spLocks noGrp="1"/>
          </p:cNvSpPr>
          <p:nvPr>
            <p:ph idx="1"/>
          </p:nvPr>
        </p:nvSpPr>
        <p:spPr>
          <a:xfrm>
            <a:off x="365234" y="851338"/>
            <a:ext cx="10515600" cy="5738647"/>
          </a:xfrm>
          <a:effectLst>
            <a:outerShdw blurRad="50800" dist="50800" dir="5400000" algn="ctr" rotWithShape="0">
              <a:srgbClr val="4D2884"/>
            </a:outerShdw>
          </a:effectLst>
        </p:spPr>
        <p:txBody>
          <a:bodyPr>
            <a:noAutofit/>
          </a:bodyPr>
          <a:lstStyle/>
          <a:p>
            <a:pPr lvl="0"/>
            <a:r>
              <a:rPr lang="uk-UA" sz="1600" b="1" i="1" dirty="0" smtClean="0">
                <a:solidFill>
                  <a:schemeClr val="accent1">
                    <a:lumMod val="20000"/>
                    <a:lumOff val="80000"/>
                  </a:schemeClr>
                </a:solidFill>
              </a:rPr>
              <a:t>Перший </a:t>
            </a:r>
            <a:r>
              <a:rPr lang="uk-UA" sz="1600" b="1" i="1" dirty="0">
                <a:solidFill>
                  <a:schemeClr val="accent1">
                    <a:lumMod val="20000"/>
                    <a:lumOff val="80000"/>
                  </a:schemeClr>
                </a:solidFill>
              </a:rPr>
              <a:t>зоряний каталог склав </a:t>
            </a:r>
            <a:r>
              <a:rPr lang="uk-UA" sz="1600" b="1" i="1" dirty="0" err="1">
                <a:solidFill>
                  <a:schemeClr val="accent1">
                    <a:lumMod val="20000"/>
                    <a:lumOff val="80000"/>
                  </a:schemeClr>
                </a:solidFill>
              </a:rPr>
              <a:t>Гіппарх</a:t>
            </a:r>
            <a:r>
              <a:rPr lang="uk-UA" sz="1600" b="1" i="1" dirty="0">
                <a:solidFill>
                  <a:schemeClr val="accent1">
                    <a:lumMod val="20000"/>
                    <a:lumOff val="80000"/>
                  </a:schemeClr>
                </a:solidFill>
              </a:rPr>
              <a:t> в 150 р. до н.е.</a:t>
            </a:r>
          </a:p>
          <a:p>
            <a:pPr lvl="0"/>
            <a:r>
              <a:rPr lang="uk-UA" sz="1600" b="1" i="1" dirty="0">
                <a:solidFill>
                  <a:schemeClr val="accent1">
                    <a:lumMod val="20000"/>
                    <a:lumOff val="80000"/>
                  </a:schemeClr>
                </a:solidFill>
              </a:rPr>
              <a:t>Близько 40 нових зірок з’являється в нашій Галактиці кожен рік.</a:t>
            </a:r>
          </a:p>
          <a:p>
            <a:pPr lvl="0"/>
            <a:r>
              <a:rPr lang="uk-UA" sz="1600" b="1" i="1" dirty="0">
                <a:solidFill>
                  <a:schemeClr val="accent1">
                    <a:lumMod val="20000"/>
                    <a:lumOff val="80000"/>
                  </a:schemeClr>
                </a:solidFill>
              </a:rPr>
              <a:t>Коли </a:t>
            </a:r>
            <a:r>
              <a:rPr lang="uk-UA" sz="1600" b="1" i="1" dirty="0" err="1">
                <a:solidFill>
                  <a:schemeClr val="accent1">
                    <a:lumMod val="20000"/>
                    <a:lumOff val="80000"/>
                  </a:schemeClr>
                </a:solidFill>
              </a:rPr>
              <a:t>видивимось</a:t>
            </a:r>
            <a:r>
              <a:rPr lang="uk-UA" sz="1600" b="1" i="1" dirty="0">
                <a:solidFill>
                  <a:schemeClr val="accent1">
                    <a:lumMod val="20000"/>
                    <a:lumOff val="80000"/>
                  </a:schemeClr>
                </a:solidFill>
              </a:rPr>
              <a:t> на найвіддаленішу з видимих зірок, ми дивимось на 4 мільярди років у минуле. Світло від неї переміщуючись зі швидкістю майже в 300 тис км/с, досягає нас лише через  багато років.</a:t>
            </a:r>
          </a:p>
          <a:p>
            <a:pPr lvl="0"/>
            <a:r>
              <a:rPr lang="uk-UA" sz="1600" b="1" i="1" dirty="0">
                <a:solidFill>
                  <a:schemeClr val="accent1">
                    <a:lumMod val="20000"/>
                    <a:lumOff val="80000"/>
                  </a:schemeClr>
                </a:solidFill>
              </a:rPr>
              <a:t>За 10 хв. Космічний корабель  може сфотографувати до 1 млн. км</a:t>
            </a:r>
            <a:r>
              <a:rPr lang="uk-UA" sz="1600" b="1" i="1" baseline="30000" dirty="0">
                <a:solidFill>
                  <a:schemeClr val="accent1">
                    <a:lumMod val="20000"/>
                    <a:lumOff val="80000"/>
                  </a:schemeClr>
                </a:solidFill>
              </a:rPr>
              <a:t>2</a:t>
            </a:r>
            <a:r>
              <a:rPr lang="uk-UA" sz="1600" b="1" i="1" dirty="0">
                <a:solidFill>
                  <a:schemeClr val="accent1">
                    <a:lumMod val="20000"/>
                    <a:lumOff val="80000"/>
                  </a:schemeClr>
                </a:solidFill>
              </a:rPr>
              <a:t> земної поверхні, в той час як з літака таку поверхню знімають за 4 роки, а географам і геологам було б подібно для цього не менше 80 років.</a:t>
            </a:r>
          </a:p>
          <a:p>
            <a:pPr lvl="0"/>
            <a:r>
              <a:rPr lang="uk-UA" sz="1600" b="1" i="1" dirty="0">
                <a:solidFill>
                  <a:schemeClr val="accent1">
                    <a:lumMod val="20000"/>
                    <a:lumOff val="80000"/>
                  </a:schemeClr>
                </a:solidFill>
              </a:rPr>
              <a:t>Автомобілю, що рухається із середньою швидкістю 60 км/год. було б потрібно приблизно 48 млн. років, щоб досягти найближчої до нас зірки (після Сонця) </a:t>
            </a:r>
            <a:r>
              <a:rPr lang="uk-UA" sz="1600" b="1" i="1" dirty="0" err="1">
                <a:solidFill>
                  <a:schemeClr val="accent1">
                    <a:lumMod val="20000"/>
                    <a:lumOff val="80000"/>
                  </a:schemeClr>
                </a:solidFill>
              </a:rPr>
              <a:t>Проксими</a:t>
            </a:r>
            <a:r>
              <a:rPr lang="uk-UA" sz="1600" b="1" i="1" dirty="0">
                <a:solidFill>
                  <a:schemeClr val="accent1">
                    <a:lumMod val="20000"/>
                    <a:lumOff val="80000"/>
                  </a:schemeClr>
                </a:solidFill>
              </a:rPr>
              <a:t> Центаври.</a:t>
            </a:r>
          </a:p>
          <a:p>
            <a:pPr lvl="0"/>
            <a:r>
              <a:rPr lang="uk-UA" sz="1600" b="1" i="1" dirty="0">
                <a:solidFill>
                  <a:schemeClr val="accent1">
                    <a:lumMod val="20000"/>
                    <a:lumOff val="80000"/>
                  </a:schemeClr>
                </a:solidFill>
              </a:rPr>
              <a:t>Найменша планета Сонячної системи – Плутон, найбільша – Юпітер. Всі планети Сонячної системи  могли б поміститься усередині планети Юпітер.</a:t>
            </a:r>
          </a:p>
          <a:p>
            <a:pPr lvl="0"/>
            <a:r>
              <a:rPr lang="uk-UA" sz="1600" b="1" i="1" dirty="0">
                <a:solidFill>
                  <a:schemeClr val="accent1">
                    <a:lumMod val="20000"/>
                    <a:lumOff val="80000"/>
                  </a:schemeClr>
                </a:solidFill>
              </a:rPr>
              <a:t>Тривалість першого виходу в космос (Леонов) становила 12 секунд.</a:t>
            </a:r>
          </a:p>
          <a:p>
            <a:pPr lvl="0"/>
            <a:r>
              <a:rPr lang="uk-UA" sz="1600" b="1" i="1" dirty="0">
                <a:solidFill>
                  <a:schemeClr val="accent1">
                    <a:lumMod val="20000"/>
                    <a:lumOff val="80000"/>
                  </a:schemeClr>
                </a:solidFill>
              </a:rPr>
              <a:t>За весь час існування станції «Мир» на ній побувало 135 осіб з 11 країн.</a:t>
            </a:r>
          </a:p>
          <a:p>
            <a:pPr lvl="0"/>
            <a:r>
              <a:rPr lang="uk-UA" sz="1600" b="1" i="1" dirty="0">
                <a:solidFill>
                  <a:schemeClr val="accent1">
                    <a:lumMod val="20000"/>
                    <a:lumOff val="80000"/>
                  </a:schemeClr>
                </a:solidFill>
              </a:rPr>
              <a:t>Якщо наповнити чайну ложку речовиною з якої складаються нейтронні зірки, то її вага буде дорівнювати 110 мільйонами тон!</a:t>
            </a:r>
          </a:p>
          <a:p>
            <a:pPr lvl="0"/>
            <a:r>
              <a:rPr lang="uk-UA" sz="1600" b="1" i="1" dirty="0">
                <a:solidFill>
                  <a:schemeClr val="accent1">
                    <a:lumMod val="20000"/>
                    <a:lumOff val="80000"/>
                  </a:schemeClr>
                </a:solidFill>
              </a:rPr>
              <a:t>Земля – єдина планета, названа не на честь Бога.</a:t>
            </a:r>
          </a:p>
          <a:p>
            <a:pPr lvl="0"/>
            <a:r>
              <a:rPr lang="uk-UA" sz="1600" b="1" i="1" dirty="0">
                <a:solidFill>
                  <a:schemeClr val="accent1">
                    <a:lumMod val="20000"/>
                    <a:lumOff val="80000"/>
                  </a:schemeClr>
                </a:solidFill>
              </a:rPr>
              <a:t>Перші карти Місяця виготовив  у 1609 році Томас </a:t>
            </a:r>
            <a:r>
              <a:rPr lang="uk-UA" sz="1600" b="1" i="1" dirty="0" err="1">
                <a:solidFill>
                  <a:schemeClr val="accent1">
                    <a:lumMod val="20000"/>
                    <a:lumOff val="80000"/>
                  </a:schemeClr>
                </a:solidFill>
              </a:rPr>
              <a:t>Харріот</a:t>
            </a:r>
            <a:endParaRPr lang="uk-UA" sz="1600" b="1" i="1" dirty="0">
              <a:solidFill>
                <a:schemeClr val="accent1">
                  <a:lumMod val="20000"/>
                  <a:lumOff val="80000"/>
                </a:schemeClr>
              </a:solidFill>
            </a:endParaRPr>
          </a:p>
          <a:p>
            <a:pPr lvl="0"/>
            <a:r>
              <a:rPr lang="uk-UA" sz="1600" b="1" i="1" dirty="0">
                <a:solidFill>
                  <a:schemeClr val="accent1">
                    <a:lumMod val="20000"/>
                    <a:lumOff val="80000"/>
                  </a:schemeClr>
                </a:solidFill>
              </a:rPr>
              <a:t>Площа сонячної поверхні розміром з поштову марку світить з такою ж енергією, як 1,5 млн свічок.</a:t>
            </a:r>
          </a:p>
          <a:p>
            <a:pPr lvl="0"/>
            <a:r>
              <a:rPr lang="uk-UA" sz="1600" b="1" i="1" dirty="0">
                <a:solidFill>
                  <a:schemeClr val="accent1">
                    <a:lumMod val="20000"/>
                    <a:lumOff val="80000"/>
                  </a:schemeClr>
                </a:solidFill>
              </a:rPr>
              <a:t>День на планеті Меркурій вдвічі довший ніж земний рік.</a:t>
            </a:r>
          </a:p>
        </p:txBody>
      </p:sp>
    </p:spTree>
    <p:extLst>
      <p:ext uri="{BB962C8B-B14F-4D97-AF65-F5344CB8AC3E}">
        <p14:creationId xmlns:p14="http://schemas.microsoft.com/office/powerpoint/2010/main" val="1439138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effectLst>
            <a:outerShdw blurRad="50800" dist="50800" dir="5400000" algn="ctr" rotWithShape="0">
              <a:srgbClr val="4D2884"/>
            </a:outerShdw>
            <a:reflection stA="50000" endPos="6000" dist="63500" dir="5400000" sy="-100000" algn="bl" rotWithShape="0"/>
          </a:effectLst>
        </p:spPr>
        <p:txBody>
          <a:bodyPr>
            <a:noAutofit/>
          </a:bodyPr>
          <a:lstStyle/>
          <a:p>
            <a:pPr algn="ctr"/>
            <a:r>
              <a:rPr lang="en-US" sz="4800" b="1" i="1" dirty="0" smtClean="0">
                <a:solidFill>
                  <a:schemeClr val="accent1">
                    <a:lumMod val="40000"/>
                    <a:lumOff val="60000"/>
                  </a:schemeClr>
                </a:solidFill>
                <a:effectLst>
                  <a:outerShdw blurRad="50800" dist="50800" dir="5400000" algn="ctr" rotWithShape="0">
                    <a:schemeClr val="bg2">
                      <a:lumMod val="75000"/>
                    </a:schemeClr>
                  </a:outerShdw>
                </a:effectLst>
              </a:rPr>
              <a:t>12 </a:t>
            </a:r>
            <a:r>
              <a:rPr lang="uk-UA" sz="4800" b="1" i="1" dirty="0" smtClean="0">
                <a:solidFill>
                  <a:schemeClr val="accent1">
                    <a:lumMod val="40000"/>
                    <a:lumOff val="60000"/>
                  </a:schemeClr>
                </a:solidFill>
                <a:effectLst>
                  <a:outerShdw blurRad="50800" dist="50800" dir="5400000" algn="ctr" rotWithShape="0">
                    <a:schemeClr val="bg2">
                      <a:lumMod val="75000"/>
                    </a:schemeClr>
                  </a:outerShdw>
                </a:effectLst>
              </a:rPr>
              <a:t>квітня Всесвітній день авіації та космонавтики</a:t>
            </a:r>
            <a:endParaRPr lang="uk-UA" sz="4800" b="1" i="1" dirty="0">
              <a:solidFill>
                <a:schemeClr val="accent1">
                  <a:lumMod val="40000"/>
                  <a:lumOff val="60000"/>
                </a:schemeClr>
              </a:solidFill>
              <a:effectLst>
                <a:outerShdw blurRad="50800" dist="50800" dir="5400000" algn="ctr" rotWithShape="0">
                  <a:schemeClr val="bg2">
                    <a:lumMod val="75000"/>
                  </a:schemeClr>
                </a:outerShdw>
              </a:effectLst>
            </a:endParaRPr>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33513" y="1690688"/>
            <a:ext cx="4888599" cy="3286021"/>
          </a:xfrm>
          <a:prstGeom prst="roundRect">
            <a:avLst>
              <a:gd name="adj" fmla="val 16667"/>
            </a:avLst>
          </a:prstGeom>
          <a:blipFill>
            <a:blip r:embed="rId4">
              <a:alphaModFix amt="80000"/>
            </a:blip>
            <a:stretch>
              <a:fillRect/>
            </a:stretch>
          </a:blip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Прямоугольник 4"/>
          <p:cNvSpPr/>
          <p:nvPr/>
        </p:nvSpPr>
        <p:spPr>
          <a:xfrm>
            <a:off x="230821" y="2725035"/>
            <a:ext cx="6902692" cy="3539430"/>
          </a:xfrm>
          <a:prstGeom prst="rect">
            <a:avLst/>
          </a:prstGeom>
          <a:effectLst>
            <a:outerShdw blurRad="50800" dist="50800" dir="5400000" algn="ctr" rotWithShape="0">
              <a:srgbClr val="4D2884"/>
            </a:outerShdw>
          </a:effectLst>
        </p:spPr>
        <p:txBody>
          <a:bodyPr wrap="square">
            <a:spAutoFit/>
          </a:bodyPr>
          <a:lstStyle/>
          <a:p>
            <a:pPr algn="just"/>
            <a:r>
              <a:rPr lang="uk-UA" sz="2800" dirty="0" smtClean="0">
                <a:solidFill>
                  <a:schemeClr val="accent1">
                    <a:lumMod val="40000"/>
                    <a:lumOff val="60000"/>
                  </a:schemeClr>
                </a:solidFill>
                <a:latin typeface="Times New Roman" panose="02020603050405020304" pitchFamily="18" charset="0"/>
                <a:ea typeface="Calibri" panose="020F0502020204030204" pitchFamily="34" charset="0"/>
              </a:rPr>
              <a:t>      </a:t>
            </a:r>
            <a:r>
              <a:rPr lang="uk-UA" sz="2800" i="1" dirty="0" smtClean="0">
                <a:solidFill>
                  <a:schemeClr val="accent1">
                    <a:lumMod val="40000"/>
                    <a:lumOff val="60000"/>
                  </a:schemeClr>
                </a:solidFill>
                <a:latin typeface="Times New Roman" panose="02020603050405020304" pitchFamily="18" charset="0"/>
                <a:ea typeface="Calibri" panose="020F0502020204030204" pitchFamily="34" charset="0"/>
              </a:rPr>
              <a:t>За </a:t>
            </a:r>
            <a:r>
              <a:rPr lang="uk-UA" sz="2800" i="1" dirty="0">
                <a:solidFill>
                  <a:schemeClr val="accent1">
                    <a:lumMod val="40000"/>
                    <a:lumOff val="60000"/>
                  </a:schemeClr>
                </a:solidFill>
                <a:latin typeface="Times New Roman" panose="02020603050405020304" pitchFamily="18" charset="0"/>
                <a:ea typeface="Calibri" panose="020F0502020204030204" pitchFamily="34" charset="0"/>
              </a:rPr>
              <a:t>рішенням  Міжнародної авіаційної федерації (ФАТ) 12 квітня людство відзначає  Всесвітній день авіації та космонавтики. </a:t>
            </a:r>
            <a:endParaRPr lang="uk-UA" sz="2800" i="1" dirty="0" smtClean="0">
              <a:solidFill>
                <a:schemeClr val="accent1">
                  <a:lumMod val="40000"/>
                  <a:lumOff val="60000"/>
                </a:schemeClr>
              </a:solidFill>
              <a:latin typeface="Times New Roman" panose="02020603050405020304" pitchFamily="18" charset="0"/>
              <a:ea typeface="Calibri" panose="020F0502020204030204" pitchFamily="34" charset="0"/>
            </a:endParaRPr>
          </a:p>
          <a:p>
            <a:pPr algn="just"/>
            <a:r>
              <a:rPr lang="uk-UA" sz="2800" i="1" dirty="0">
                <a:solidFill>
                  <a:schemeClr val="accent1">
                    <a:lumMod val="40000"/>
                    <a:lumOff val="60000"/>
                  </a:schemeClr>
                </a:solidFill>
                <a:latin typeface="Times New Roman" panose="02020603050405020304" pitchFamily="18" charset="0"/>
                <a:ea typeface="Calibri" panose="020F0502020204030204" pitchFamily="34" charset="0"/>
              </a:rPr>
              <a:t> </a:t>
            </a:r>
            <a:r>
              <a:rPr lang="uk-UA" sz="2800" i="1" dirty="0" smtClean="0">
                <a:solidFill>
                  <a:schemeClr val="accent1">
                    <a:lumMod val="40000"/>
                    <a:lumOff val="60000"/>
                  </a:schemeClr>
                </a:solidFill>
                <a:latin typeface="Times New Roman" panose="02020603050405020304" pitchFamily="18" charset="0"/>
                <a:ea typeface="Calibri" panose="020F0502020204030204" pitchFamily="34" charset="0"/>
              </a:rPr>
              <a:t>    Це </a:t>
            </a:r>
            <a:r>
              <a:rPr lang="uk-UA" sz="2800" i="1" dirty="0">
                <a:solidFill>
                  <a:schemeClr val="accent1">
                    <a:lumMod val="40000"/>
                    <a:lumOff val="60000"/>
                  </a:schemeClr>
                </a:solidFill>
                <a:latin typeface="Times New Roman" panose="02020603050405020304" pitchFamily="18" charset="0"/>
                <a:ea typeface="Calibri" panose="020F0502020204030204" pitchFamily="34" charset="0"/>
              </a:rPr>
              <a:t>свято з’явилось на честь першого польоту у космос людини і тим самим воно підкреслює  нестримну жагу людського роду  до пізнання нових знань.</a:t>
            </a:r>
            <a:endParaRPr lang="uk-UA" sz="2800" i="1" dirty="0">
              <a:solidFill>
                <a:schemeClr val="accent1">
                  <a:lumMod val="40000"/>
                  <a:lumOff val="60000"/>
                </a:schemeClr>
              </a:solidFill>
            </a:endParaRPr>
          </a:p>
        </p:txBody>
      </p:sp>
    </p:spTree>
    <p:extLst>
      <p:ext uri="{BB962C8B-B14F-4D97-AF65-F5344CB8AC3E}">
        <p14:creationId xmlns:p14="http://schemas.microsoft.com/office/powerpoint/2010/main" val="1539480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7000"/>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 y="536471"/>
            <a:ext cx="12022111" cy="2386612"/>
          </a:xfrm>
          <a:effectLst>
            <a:outerShdw blurRad="50800" dist="50800" dir="5400000" algn="ctr" rotWithShape="0">
              <a:srgbClr val="4D2884"/>
            </a:outerShdw>
          </a:effectLst>
        </p:spPr>
        <p:txBody>
          <a:bodyPr>
            <a:normAutofit fontScale="92500" lnSpcReduction="20000"/>
          </a:bodyPr>
          <a:lstStyle/>
          <a:p>
            <a:pPr marL="0" indent="0" algn="ctr">
              <a:buNone/>
            </a:pPr>
            <a:r>
              <a:rPr lang="uk-UA" sz="4200" i="1" dirty="0">
                <a:solidFill>
                  <a:schemeClr val="accent1">
                    <a:lumMod val="40000"/>
                    <a:lumOff val="60000"/>
                  </a:schemeClr>
                </a:solidFill>
              </a:rPr>
              <a:t>Безкрайній космос… Який же він? Хто з вас, не думав про це, розглядаючи його яскраві зорі, Чумацький шлях, «падаючі» зірки? </a:t>
            </a:r>
          </a:p>
          <a:p>
            <a:pPr marL="0" indent="0" algn="ctr">
              <a:buNone/>
            </a:pPr>
            <a:r>
              <a:rPr lang="uk-UA" sz="4200" i="1" dirty="0">
                <a:solidFill>
                  <a:schemeClr val="accent1">
                    <a:lumMod val="40000"/>
                    <a:lumOff val="60000"/>
                  </a:schemeClr>
                </a:solidFill>
              </a:rPr>
              <a:t>За безліччю складних явищ, що відбуваються в ньому, він – невичерпний.</a:t>
            </a:r>
          </a:p>
          <a:p>
            <a:endParaRPr lang="uk-UA" dirty="0"/>
          </a:p>
        </p:txBody>
      </p:sp>
    </p:spTree>
    <p:extLst>
      <p:ext uri="{BB962C8B-B14F-4D97-AF65-F5344CB8AC3E}">
        <p14:creationId xmlns:p14="http://schemas.microsoft.com/office/powerpoint/2010/main" val="50552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t="-13000" b="-1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0259" y="-14990"/>
            <a:ext cx="10515600" cy="1325563"/>
          </a:xfrm>
          <a:effectLst>
            <a:outerShdw blurRad="50800" dist="50800" dir="5400000" algn="ctr" rotWithShape="0">
              <a:srgbClr val="4D2884"/>
            </a:outerShdw>
          </a:effectLst>
        </p:spPr>
        <p:txBody>
          <a:bodyPr>
            <a:normAutofit/>
          </a:bodyPr>
          <a:lstStyle/>
          <a:p>
            <a:pPr algn="ctr"/>
            <a:r>
              <a:rPr lang="uk-UA" sz="5400" b="1" i="1" dirty="0">
                <a:solidFill>
                  <a:schemeClr val="accent1">
                    <a:lumMod val="40000"/>
                    <a:lumOff val="60000"/>
                  </a:schemeClr>
                </a:solidFill>
              </a:rPr>
              <a:t>Мізерна, крихітна піщинка… </a:t>
            </a:r>
            <a:endParaRPr lang="uk-UA" sz="5400" i="1" dirty="0">
              <a:solidFill>
                <a:schemeClr val="accent1">
                  <a:lumMod val="40000"/>
                  <a:lumOff val="60000"/>
                </a:schemeClr>
              </a:solidFill>
            </a:endParaRPr>
          </a:p>
        </p:txBody>
      </p:sp>
      <p:sp>
        <p:nvSpPr>
          <p:cNvPr id="4" name="Прямоугольник 3"/>
          <p:cNvSpPr/>
          <p:nvPr/>
        </p:nvSpPr>
        <p:spPr>
          <a:xfrm>
            <a:off x="569627" y="1310573"/>
            <a:ext cx="11797259" cy="5262979"/>
          </a:xfrm>
          <a:prstGeom prst="rect">
            <a:avLst/>
          </a:prstGeom>
          <a:effectLst>
            <a:outerShdw blurRad="50800" dist="50800" dir="5400000" algn="ctr" rotWithShape="0">
              <a:srgbClr val="4D2884"/>
            </a:outerShdw>
          </a:effectLst>
        </p:spPr>
        <p:txBody>
          <a:bodyPr wrap="square">
            <a:spAutoFit/>
          </a:bodyPr>
          <a:lstStyle/>
          <a:p>
            <a:pPr indent="450215" algn="just">
              <a:lnSpc>
                <a:spcPct val="150000"/>
              </a:lnSpc>
              <a:spcAft>
                <a:spcPts val="0"/>
              </a:spcAft>
            </a:pPr>
            <a:r>
              <a:rPr lang="uk-UA" sz="2800" b="1" i="1" dirty="0">
                <a:solidFill>
                  <a:schemeClr val="accent1">
                    <a:lumMod val="40000"/>
                    <a:lumOff val="60000"/>
                  </a:schemeClr>
                </a:solidFill>
                <a:latin typeface="Times New Roman" panose="02020603050405020304" pitchFamily="18" charset="0"/>
                <a:ea typeface="Calibri" panose="020F0502020204030204" pitchFamily="34" charset="0"/>
              </a:rPr>
              <a:t>Мізерна, крихітна піщинка: </a:t>
            </a:r>
          </a:p>
          <a:p>
            <a:pPr indent="450215" algn="just">
              <a:lnSpc>
                <a:spcPct val="150000"/>
              </a:lnSpc>
              <a:spcAft>
                <a:spcPts val="0"/>
              </a:spcAft>
            </a:pPr>
            <a:r>
              <a:rPr lang="uk-UA" sz="2800" b="1" i="1" dirty="0">
                <a:solidFill>
                  <a:schemeClr val="accent1">
                    <a:lumMod val="40000"/>
                    <a:lumOff val="60000"/>
                  </a:schemeClr>
                </a:solidFill>
                <a:latin typeface="Times New Roman" panose="02020603050405020304" pitchFamily="18" charset="0"/>
                <a:ea typeface="Calibri" panose="020F0502020204030204" pitchFamily="34" charset="0"/>
              </a:rPr>
              <a:t>Навколо Всесвіт без країв.</a:t>
            </a:r>
          </a:p>
          <a:p>
            <a:pPr indent="450215" algn="just">
              <a:lnSpc>
                <a:spcPct val="150000"/>
              </a:lnSpc>
              <a:spcAft>
                <a:spcPts val="0"/>
              </a:spcAft>
            </a:pPr>
            <a:r>
              <a:rPr lang="uk-UA" sz="2800" b="1" i="1" dirty="0">
                <a:solidFill>
                  <a:schemeClr val="accent1">
                    <a:lumMod val="40000"/>
                    <a:lumOff val="60000"/>
                  </a:schemeClr>
                </a:solidFill>
                <a:latin typeface="Times New Roman" panose="02020603050405020304" pitchFamily="18" charset="0"/>
                <a:ea typeface="Calibri" panose="020F0502020204030204" pitchFamily="34" charset="0"/>
              </a:rPr>
              <a:t>Туди далеко лиш долинуть</a:t>
            </a:r>
          </a:p>
          <a:p>
            <a:pPr indent="450215" algn="just">
              <a:lnSpc>
                <a:spcPct val="150000"/>
              </a:lnSpc>
              <a:spcAft>
                <a:spcPts val="0"/>
              </a:spcAft>
            </a:pPr>
            <a:r>
              <a:rPr lang="uk-UA" sz="2800" b="1" i="1" dirty="0">
                <a:solidFill>
                  <a:schemeClr val="accent1">
                    <a:lumMod val="40000"/>
                    <a:lumOff val="60000"/>
                  </a:schemeClr>
                </a:solidFill>
                <a:latin typeface="Times New Roman" panose="02020603050405020304" pitchFamily="18" charset="0"/>
                <a:ea typeface="Calibri" panose="020F0502020204030204" pitchFamily="34" charset="0"/>
              </a:rPr>
              <a:t>Можливо Мріям та Душі.</a:t>
            </a:r>
          </a:p>
          <a:p>
            <a:pPr indent="2520950" algn="just">
              <a:lnSpc>
                <a:spcPct val="150000"/>
              </a:lnSpc>
              <a:spcAft>
                <a:spcPts val="0"/>
              </a:spcAft>
            </a:pPr>
            <a:r>
              <a:rPr lang="uk-UA" sz="2800" b="1" i="1" dirty="0" smtClean="0">
                <a:solidFill>
                  <a:schemeClr val="accent1">
                    <a:lumMod val="40000"/>
                    <a:lumOff val="60000"/>
                  </a:schemeClr>
                </a:solidFill>
                <a:latin typeface="Times New Roman" panose="02020603050405020304" pitchFamily="18" charset="0"/>
                <a:ea typeface="Calibri" panose="020F0502020204030204" pitchFamily="34" charset="0"/>
              </a:rPr>
              <a:t>                       Навколо </a:t>
            </a:r>
            <a:r>
              <a:rPr lang="uk-UA" sz="2800" b="1" i="1" dirty="0">
                <a:solidFill>
                  <a:schemeClr val="accent1">
                    <a:lumMod val="40000"/>
                    <a:lumOff val="60000"/>
                  </a:schemeClr>
                </a:solidFill>
                <a:latin typeface="Times New Roman" panose="02020603050405020304" pitchFamily="18" charset="0"/>
                <a:ea typeface="Calibri" panose="020F0502020204030204" pitchFamily="34" charset="0"/>
              </a:rPr>
              <a:t>не гостинний космос –</a:t>
            </a:r>
          </a:p>
          <a:p>
            <a:pPr indent="2520950" algn="just">
              <a:lnSpc>
                <a:spcPct val="150000"/>
              </a:lnSpc>
              <a:spcAft>
                <a:spcPts val="0"/>
              </a:spcAft>
            </a:pPr>
            <a:r>
              <a:rPr lang="uk-UA" sz="2800" b="1" i="1" dirty="0" smtClean="0">
                <a:solidFill>
                  <a:schemeClr val="accent1">
                    <a:lumMod val="40000"/>
                    <a:lumOff val="60000"/>
                  </a:schemeClr>
                </a:solidFill>
                <a:latin typeface="Times New Roman" panose="02020603050405020304" pitchFamily="18" charset="0"/>
                <a:ea typeface="Calibri" panose="020F0502020204030204" pitchFamily="34" charset="0"/>
              </a:rPr>
              <a:t>                       Холодний </a:t>
            </a:r>
            <a:r>
              <a:rPr lang="uk-UA" sz="2800" b="1" i="1" dirty="0">
                <a:solidFill>
                  <a:schemeClr val="accent1">
                    <a:lumMod val="40000"/>
                    <a:lumOff val="60000"/>
                  </a:schemeClr>
                </a:solidFill>
                <a:latin typeface="Times New Roman" panose="02020603050405020304" pitchFamily="18" charset="0"/>
                <a:ea typeface="Calibri" panose="020F0502020204030204" pitchFamily="34" charset="0"/>
              </a:rPr>
              <a:t>простір, світ ночей.</a:t>
            </a:r>
          </a:p>
          <a:p>
            <a:pPr indent="2520950" algn="just">
              <a:lnSpc>
                <a:spcPct val="150000"/>
              </a:lnSpc>
              <a:spcAft>
                <a:spcPts val="0"/>
              </a:spcAft>
            </a:pPr>
            <a:r>
              <a:rPr lang="uk-UA" sz="2800" b="1" i="1" dirty="0" smtClean="0">
                <a:solidFill>
                  <a:schemeClr val="accent1">
                    <a:lumMod val="40000"/>
                    <a:lumOff val="60000"/>
                  </a:schemeClr>
                </a:solidFill>
                <a:latin typeface="Times New Roman" panose="02020603050405020304" pitchFamily="18" charset="0"/>
                <a:ea typeface="Calibri" panose="020F0502020204030204" pitchFamily="34" charset="0"/>
              </a:rPr>
              <a:t>                       На </a:t>
            </a:r>
            <a:r>
              <a:rPr lang="uk-UA" sz="2800" b="1" i="1" dirty="0">
                <a:solidFill>
                  <a:schemeClr val="accent1">
                    <a:lumMod val="40000"/>
                    <a:lumOff val="60000"/>
                  </a:schemeClr>
                </a:solidFill>
                <a:latin typeface="Times New Roman" panose="02020603050405020304" pitchFamily="18" charset="0"/>
                <a:ea typeface="Calibri" panose="020F0502020204030204" pitchFamily="34" charset="0"/>
              </a:rPr>
              <a:t>щастя, завжди гріє Сонце – </a:t>
            </a:r>
          </a:p>
          <a:p>
            <a:pPr indent="2520950" algn="just">
              <a:lnSpc>
                <a:spcPct val="150000"/>
              </a:lnSpc>
              <a:spcAft>
                <a:spcPts val="0"/>
              </a:spcAft>
            </a:pPr>
            <a:r>
              <a:rPr lang="uk-UA" sz="2800" b="1" i="1" dirty="0" smtClean="0">
                <a:solidFill>
                  <a:schemeClr val="accent1">
                    <a:lumMod val="40000"/>
                    <a:lumOff val="60000"/>
                  </a:schemeClr>
                </a:solidFill>
                <a:latin typeface="Times New Roman" panose="02020603050405020304" pitchFamily="18" charset="0"/>
                <a:ea typeface="Calibri" panose="020F0502020204030204" pitchFamily="34" charset="0"/>
              </a:rPr>
              <a:t>                      Дарує </a:t>
            </a:r>
            <a:r>
              <a:rPr lang="uk-UA" sz="2800" b="1" i="1" dirty="0">
                <a:solidFill>
                  <a:schemeClr val="accent1">
                    <a:lumMod val="40000"/>
                    <a:lumOff val="60000"/>
                  </a:schemeClr>
                </a:solidFill>
                <a:latin typeface="Times New Roman" panose="02020603050405020304" pitchFamily="18" charset="0"/>
                <a:ea typeface="Calibri" panose="020F0502020204030204" pitchFamily="34" charset="0"/>
              </a:rPr>
              <a:t>Світло вічний Прометей.</a:t>
            </a:r>
            <a:endParaRPr lang="uk-UA" sz="2800" b="1" i="1" dirty="0">
              <a:solidFill>
                <a:schemeClr val="accent1">
                  <a:lumMod val="40000"/>
                  <a:lumOff val="60000"/>
                </a:schemeClr>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80133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8376" y="223257"/>
            <a:ext cx="10515600" cy="1325563"/>
          </a:xfrm>
          <a:effectLst>
            <a:outerShdw blurRad="50800" dist="50800" dir="5400000" algn="ctr" rotWithShape="0">
              <a:srgbClr val="4D2884"/>
            </a:outerShdw>
          </a:effectLst>
        </p:spPr>
        <p:txBody>
          <a:bodyPr>
            <a:normAutofit fontScale="90000"/>
          </a:bodyPr>
          <a:lstStyle/>
          <a:p>
            <a:pPr algn="ctr"/>
            <a:r>
              <a:rPr lang="uk-UA" sz="5400" b="1" i="1" dirty="0">
                <a:solidFill>
                  <a:schemeClr val="accent1">
                    <a:lumMod val="40000"/>
                    <a:lumOff val="60000"/>
                  </a:schemeClr>
                </a:solidFill>
              </a:rPr>
              <a:t>Чумацький Шлях</a:t>
            </a:r>
            <a:r>
              <a:rPr lang="uk-UA" dirty="0"/>
              <a:t/>
            </a:r>
            <a:br>
              <a:rPr lang="uk-UA" dirty="0"/>
            </a:br>
            <a:endParaRPr lang="uk-UA" dirty="0"/>
          </a:p>
        </p:txBody>
      </p:sp>
      <p:sp>
        <p:nvSpPr>
          <p:cNvPr id="4" name="Прямоугольник 3"/>
          <p:cNvSpPr/>
          <p:nvPr/>
        </p:nvSpPr>
        <p:spPr>
          <a:xfrm>
            <a:off x="467818" y="1000773"/>
            <a:ext cx="4795603" cy="2308324"/>
          </a:xfrm>
          <a:prstGeom prst="rect">
            <a:avLst/>
          </a:prstGeom>
          <a:effectLst>
            <a:outerShdw blurRad="50800" dist="50800" dir="5400000" algn="ctr" rotWithShape="0">
              <a:srgbClr val="4D2884"/>
            </a:outerShdw>
          </a:effectLst>
        </p:spPr>
        <p:txBody>
          <a:bodyPr wrap="square">
            <a:spAutoFit/>
          </a:bodyPr>
          <a:lstStyle/>
          <a:p>
            <a:pPr algn="just">
              <a:lnSpc>
                <a:spcPct val="150000"/>
              </a:lnSpc>
              <a:spcAft>
                <a:spcPts val="0"/>
              </a:spcAft>
            </a:pPr>
            <a:r>
              <a:rPr lang="uk-UA" sz="2400" i="1" dirty="0">
                <a:solidFill>
                  <a:schemeClr val="accent1">
                    <a:lumMod val="40000"/>
                    <a:lumOff val="60000"/>
                  </a:schemeClr>
                </a:solidFill>
                <a:latin typeface="Times New Roman" panose="02020603050405020304" pitchFamily="18" charset="0"/>
                <a:ea typeface="Calibri" panose="020F0502020204030204" pitchFamily="34" charset="0"/>
              </a:rPr>
              <a:t>Як біла хмара тисяча зірок,</a:t>
            </a:r>
          </a:p>
          <a:p>
            <a:pPr algn="just">
              <a:lnSpc>
                <a:spcPct val="150000"/>
              </a:lnSpc>
              <a:spcAft>
                <a:spcPts val="0"/>
              </a:spcAft>
            </a:pPr>
            <a:r>
              <a:rPr lang="uk-UA" sz="2400" i="1" dirty="0">
                <a:solidFill>
                  <a:schemeClr val="accent1">
                    <a:lumMod val="40000"/>
                    <a:lumOff val="60000"/>
                  </a:schemeClr>
                </a:solidFill>
                <a:latin typeface="Times New Roman" panose="02020603050405020304" pitchFamily="18" charset="0"/>
                <a:ea typeface="Calibri" panose="020F0502020204030204" pitchFamily="34" charset="0"/>
              </a:rPr>
              <a:t>Над полем танець хороводять.</a:t>
            </a:r>
          </a:p>
          <a:p>
            <a:pPr algn="just">
              <a:lnSpc>
                <a:spcPct val="150000"/>
              </a:lnSpc>
              <a:spcAft>
                <a:spcPts val="0"/>
              </a:spcAft>
            </a:pPr>
            <a:r>
              <a:rPr lang="uk-UA" sz="2400" i="1" dirty="0">
                <a:solidFill>
                  <a:schemeClr val="accent1">
                    <a:lumMod val="40000"/>
                    <a:lumOff val="60000"/>
                  </a:schemeClr>
                </a:solidFill>
                <a:latin typeface="Times New Roman" panose="02020603050405020304" pitchFamily="18" charset="0"/>
                <a:ea typeface="Calibri" panose="020F0502020204030204" pitchFamily="34" charset="0"/>
              </a:rPr>
              <a:t>Піду вночі шукають ставок.</a:t>
            </a:r>
          </a:p>
          <a:p>
            <a:pPr algn="just">
              <a:lnSpc>
                <a:spcPct val="150000"/>
              </a:lnSpc>
              <a:spcAft>
                <a:spcPts val="0"/>
              </a:spcAft>
            </a:pPr>
            <a:r>
              <a:rPr lang="uk-UA" sz="2400" i="1" dirty="0">
                <a:solidFill>
                  <a:schemeClr val="accent1">
                    <a:lumMod val="40000"/>
                    <a:lumOff val="60000"/>
                  </a:schemeClr>
                </a:solidFill>
                <a:latin typeface="Times New Roman" panose="02020603050405020304" pitchFamily="18" charset="0"/>
                <a:ea typeface="Calibri" panose="020F0502020204030204" pitchFamily="34" charset="0"/>
              </a:rPr>
              <a:t>Вони мене назад приводять.</a:t>
            </a:r>
            <a:endParaRPr lang="uk-UA" sz="2400" i="1" dirty="0">
              <a:solidFill>
                <a:schemeClr val="accent1">
                  <a:lumMod val="40000"/>
                  <a:lumOff val="60000"/>
                </a:schemeClr>
              </a:solidFill>
              <a:effectLst/>
              <a:latin typeface="Times New Roman" panose="02020603050405020304" pitchFamily="18" charset="0"/>
              <a:ea typeface="Calibri" panose="020F0502020204030204" pitchFamily="34" charset="0"/>
            </a:endParaRPr>
          </a:p>
        </p:txBody>
      </p:sp>
      <p:sp>
        <p:nvSpPr>
          <p:cNvPr id="5" name="Прямоугольник 4"/>
          <p:cNvSpPr/>
          <p:nvPr/>
        </p:nvSpPr>
        <p:spPr>
          <a:xfrm>
            <a:off x="-972487" y="3198566"/>
            <a:ext cx="6235908" cy="2308324"/>
          </a:xfrm>
          <a:prstGeom prst="rect">
            <a:avLst/>
          </a:prstGeom>
          <a:effectLst>
            <a:outerShdw blurRad="50800" dist="50800" dir="5400000" algn="ctr" rotWithShape="0">
              <a:srgbClr val="4D2884"/>
            </a:outerShdw>
          </a:effectLst>
        </p:spPr>
        <p:txBody>
          <a:bodyPr wrap="square">
            <a:spAutoFit/>
          </a:bodyPr>
          <a:lstStyle/>
          <a:p>
            <a:pPr indent="2340610" algn="just">
              <a:lnSpc>
                <a:spcPct val="150000"/>
              </a:lnSpc>
              <a:spcAft>
                <a:spcPts val="0"/>
              </a:spcAft>
            </a:pPr>
            <a:r>
              <a:rPr lang="uk-UA" sz="2400" i="1" dirty="0">
                <a:solidFill>
                  <a:schemeClr val="accent1">
                    <a:lumMod val="40000"/>
                    <a:lumOff val="60000"/>
                  </a:schemeClr>
                </a:solidFill>
                <a:latin typeface="Times New Roman" panose="02020603050405020304" pitchFamily="18" charset="0"/>
                <a:ea typeface="Calibri" panose="020F0502020204030204" pitchFamily="34" charset="0"/>
              </a:rPr>
              <a:t>Дивилися на них батьки,</a:t>
            </a:r>
          </a:p>
          <a:p>
            <a:pPr indent="2340610" algn="just">
              <a:lnSpc>
                <a:spcPct val="150000"/>
              </a:lnSpc>
              <a:spcAft>
                <a:spcPts val="0"/>
              </a:spcAft>
            </a:pPr>
            <a:r>
              <a:rPr lang="uk-UA" sz="2400" i="1" dirty="0">
                <a:solidFill>
                  <a:schemeClr val="accent1">
                    <a:lumMod val="40000"/>
                    <a:lumOff val="60000"/>
                  </a:schemeClr>
                </a:solidFill>
                <a:latin typeface="Times New Roman" panose="02020603050405020304" pitchFamily="18" charset="0"/>
                <a:ea typeface="Calibri" panose="020F0502020204030204" pitchFamily="34" charset="0"/>
              </a:rPr>
              <a:t>Легенди нам розповідали.</a:t>
            </a:r>
          </a:p>
          <a:p>
            <a:pPr indent="2340610" algn="just">
              <a:lnSpc>
                <a:spcPct val="150000"/>
              </a:lnSpc>
              <a:spcAft>
                <a:spcPts val="0"/>
              </a:spcAft>
            </a:pPr>
            <a:r>
              <a:rPr lang="uk-UA" sz="2400" i="1" dirty="0">
                <a:solidFill>
                  <a:schemeClr val="accent1">
                    <a:lumMod val="40000"/>
                    <a:lumOff val="60000"/>
                  </a:schemeClr>
                </a:solidFill>
                <a:latin typeface="Times New Roman" panose="02020603050405020304" pitchFamily="18" charset="0"/>
                <a:ea typeface="Calibri" panose="020F0502020204030204" pitchFamily="34" charset="0"/>
              </a:rPr>
              <a:t>І дивувались їм діди,</a:t>
            </a:r>
          </a:p>
          <a:p>
            <a:pPr indent="2340610" algn="just">
              <a:lnSpc>
                <a:spcPct val="150000"/>
              </a:lnSpc>
              <a:spcAft>
                <a:spcPts val="0"/>
              </a:spcAft>
            </a:pPr>
            <a:r>
              <a:rPr lang="uk-UA" sz="2400" i="1" dirty="0">
                <a:solidFill>
                  <a:schemeClr val="accent1">
                    <a:lumMod val="40000"/>
                    <a:lumOff val="60000"/>
                  </a:schemeClr>
                </a:solidFill>
                <a:latin typeface="Times New Roman" panose="02020603050405020304" pitchFamily="18" charset="0"/>
                <a:ea typeface="Calibri" panose="020F0502020204030204" pitchFamily="34" charset="0"/>
              </a:rPr>
              <a:t>І солов’ї пісні співали.</a:t>
            </a:r>
            <a:endParaRPr lang="uk-UA" sz="2400" i="1" dirty="0">
              <a:solidFill>
                <a:schemeClr val="accent1">
                  <a:lumMod val="40000"/>
                  <a:lumOff val="60000"/>
                </a:schemeClr>
              </a:solidFill>
              <a:effectLst/>
              <a:latin typeface="Times New Roman" panose="02020603050405020304" pitchFamily="18" charset="0"/>
              <a:ea typeface="Calibri" panose="020F0502020204030204" pitchFamily="34" charset="0"/>
            </a:endParaRPr>
          </a:p>
        </p:txBody>
      </p:sp>
      <p:sp>
        <p:nvSpPr>
          <p:cNvPr id="6" name="Прямоугольник 5"/>
          <p:cNvSpPr/>
          <p:nvPr/>
        </p:nvSpPr>
        <p:spPr>
          <a:xfrm>
            <a:off x="6096000" y="1012195"/>
            <a:ext cx="6096000" cy="2308324"/>
          </a:xfrm>
          <a:prstGeom prst="rect">
            <a:avLst/>
          </a:prstGeom>
          <a:effectLst>
            <a:outerShdw blurRad="50800" dist="50800" dir="5400000" algn="ctr" rotWithShape="0">
              <a:srgbClr val="4D2884"/>
            </a:outerShdw>
          </a:effectLst>
        </p:spPr>
        <p:txBody>
          <a:bodyPr>
            <a:spAutoFit/>
          </a:bodyPr>
          <a:lstStyle/>
          <a:p>
            <a:pPr algn="just">
              <a:lnSpc>
                <a:spcPct val="150000"/>
              </a:lnSpc>
              <a:spcAft>
                <a:spcPts val="0"/>
              </a:spcAft>
            </a:pPr>
            <a:r>
              <a:rPr lang="uk-UA" sz="2400" i="1" dirty="0">
                <a:solidFill>
                  <a:schemeClr val="accent1">
                    <a:lumMod val="40000"/>
                    <a:lumOff val="60000"/>
                  </a:schemeClr>
                </a:solidFill>
                <a:latin typeface="Times New Roman" panose="02020603050405020304" pitchFamily="18" charset="0"/>
                <a:ea typeface="Calibri" panose="020F0502020204030204" pitchFamily="34" charset="0"/>
              </a:rPr>
              <a:t>Орієнтиром був у морі</a:t>
            </a:r>
          </a:p>
          <a:p>
            <a:pPr algn="just">
              <a:lnSpc>
                <a:spcPct val="150000"/>
              </a:lnSpc>
              <a:spcAft>
                <a:spcPts val="0"/>
              </a:spcAft>
            </a:pPr>
            <a:r>
              <a:rPr lang="uk-UA" sz="2400" i="1" dirty="0">
                <a:solidFill>
                  <a:schemeClr val="accent1">
                    <a:lumMod val="40000"/>
                    <a:lumOff val="60000"/>
                  </a:schemeClr>
                </a:solidFill>
                <a:latin typeface="Times New Roman" panose="02020603050405020304" pitchFamily="18" charset="0"/>
                <a:ea typeface="Calibri" panose="020F0502020204030204" pitchFamily="34" charset="0"/>
              </a:rPr>
              <a:t>І чумаки по ньому йшли</a:t>
            </a:r>
          </a:p>
          <a:p>
            <a:pPr algn="just">
              <a:lnSpc>
                <a:spcPct val="150000"/>
              </a:lnSpc>
              <a:spcAft>
                <a:spcPts val="0"/>
              </a:spcAft>
            </a:pPr>
            <a:r>
              <a:rPr lang="uk-UA" sz="2400" i="1" dirty="0">
                <a:solidFill>
                  <a:schemeClr val="accent1">
                    <a:lumMod val="40000"/>
                    <a:lumOff val="60000"/>
                  </a:schemeClr>
                </a:solidFill>
                <a:latin typeface="Times New Roman" panose="02020603050405020304" pitchFamily="18" charset="0"/>
                <a:ea typeface="Calibri" panose="020F0502020204030204" pitchFamily="34" charset="0"/>
              </a:rPr>
              <a:t>Ув’язнені шукали волі</a:t>
            </a:r>
          </a:p>
          <a:p>
            <a:pPr algn="just">
              <a:lnSpc>
                <a:spcPct val="150000"/>
              </a:lnSpc>
              <a:spcAft>
                <a:spcPts val="0"/>
              </a:spcAft>
            </a:pPr>
            <a:r>
              <a:rPr lang="uk-UA" sz="2400" i="1" dirty="0">
                <a:solidFill>
                  <a:schemeClr val="accent1">
                    <a:lumMod val="40000"/>
                    <a:lumOff val="60000"/>
                  </a:schemeClr>
                </a:solidFill>
                <a:latin typeface="Times New Roman" panose="02020603050405020304" pitchFamily="18" charset="0"/>
                <a:ea typeface="Calibri" panose="020F0502020204030204" pitchFamily="34" charset="0"/>
              </a:rPr>
              <a:t>І моряки по нім пливли…</a:t>
            </a:r>
            <a:endParaRPr lang="uk-UA" sz="2400" i="1" dirty="0">
              <a:solidFill>
                <a:schemeClr val="accent1">
                  <a:lumMod val="40000"/>
                  <a:lumOff val="60000"/>
                </a:schemeClr>
              </a:solidFill>
              <a:effectLst/>
              <a:latin typeface="Times New Roman" panose="02020603050405020304" pitchFamily="18" charset="0"/>
              <a:ea typeface="Calibri" panose="020F0502020204030204" pitchFamily="34" charset="0"/>
            </a:endParaRPr>
          </a:p>
        </p:txBody>
      </p:sp>
      <p:sp>
        <p:nvSpPr>
          <p:cNvPr id="7" name="Прямоугольник 6"/>
          <p:cNvSpPr/>
          <p:nvPr/>
        </p:nvSpPr>
        <p:spPr>
          <a:xfrm>
            <a:off x="4795602" y="3311997"/>
            <a:ext cx="6506982" cy="2308324"/>
          </a:xfrm>
          <a:prstGeom prst="rect">
            <a:avLst/>
          </a:prstGeom>
          <a:effectLst>
            <a:outerShdw blurRad="50800" dist="50800" dir="5400000" algn="ctr" rotWithShape="0">
              <a:srgbClr val="4D2884"/>
            </a:outerShdw>
          </a:effectLst>
        </p:spPr>
        <p:txBody>
          <a:bodyPr wrap="square">
            <a:spAutoFit/>
          </a:bodyPr>
          <a:lstStyle/>
          <a:p>
            <a:pPr indent="2340610" algn="just">
              <a:lnSpc>
                <a:spcPct val="150000"/>
              </a:lnSpc>
              <a:spcAft>
                <a:spcPts val="0"/>
              </a:spcAft>
            </a:pPr>
            <a:r>
              <a:rPr lang="uk-UA" sz="2400" i="1" dirty="0">
                <a:solidFill>
                  <a:schemeClr val="accent1">
                    <a:lumMod val="40000"/>
                    <a:lumOff val="60000"/>
                  </a:schemeClr>
                </a:solidFill>
                <a:latin typeface="Times New Roman" panose="02020603050405020304" pitchFamily="18" charset="0"/>
                <a:ea typeface="Calibri" panose="020F0502020204030204" pitchFamily="34" charset="0"/>
              </a:rPr>
              <a:t>Як напливають небом хмари,</a:t>
            </a:r>
          </a:p>
          <a:p>
            <a:pPr indent="2340610" algn="just">
              <a:lnSpc>
                <a:spcPct val="150000"/>
              </a:lnSpc>
              <a:spcAft>
                <a:spcPts val="0"/>
              </a:spcAft>
            </a:pPr>
            <a:r>
              <a:rPr lang="uk-UA" sz="2400" i="1" dirty="0">
                <a:solidFill>
                  <a:schemeClr val="accent1">
                    <a:lumMod val="40000"/>
                    <a:lumOff val="60000"/>
                  </a:schemeClr>
                </a:solidFill>
                <a:latin typeface="Times New Roman" panose="02020603050405020304" pitchFamily="18" charset="0"/>
                <a:ea typeface="Calibri" panose="020F0502020204030204" pitchFamily="34" charset="0"/>
              </a:rPr>
              <a:t>Себе не добре  почуваю,</a:t>
            </a:r>
          </a:p>
          <a:p>
            <a:pPr indent="2340610" algn="just">
              <a:lnSpc>
                <a:spcPct val="150000"/>
              </a:lnSpc>
              <a:spcAft>
                <a:spcPts val="0"/>
              </a:spcAft>
            </a:pPr>
            <a:r>
              <a:rPr lang="uk-UA" sz="2400" i="1" dirty="0">
                <a:solidFill>
                  <a:schemeClr val="accent1">
                    <a:lumMod val="40000"/>
                    <a:lumOff val="60000"/>
                  </a:schemeClr>
                </a:solidFill>
                <a:latin typeface="Times New Roman" panose="02020603050405020304" pitchFamily="18" charset="0"/>
                <a:ea typeface="Calibri" panose="020F0502020204030204" pitchFamily="34" charset="0"/>
              </a:rPr>
              <a:t>Бо я пастух зірок отари – </a:t>
            </a:r>
          </a:p>
          <a:p>
            <a:pPr indent="2340610" algn="just">
              <a:lnSpc>
                <a:spcPct val="150000"/>
              </a:lnSpc>
              <a:spcAft>
                <a:spcPts val="0"/>
              </a:spcAft>
            </a:pPr>
            <a:r>
              <a:rPr lang="uk-UA" sz="2400" i="1" dirty="0">
                <a:solidFill>
                  <a:schemeClr val="accent1">
                    <a:lumMod val="40000"/>
                    <a:lumOff val="60000"/>
                  </a:schemeClr>
                </a:solidFill>
                <a:latin typeface="Times New Roman" panose="02020603050405020304" pitchFamily="18" charset="0"/>
                <a:ea typeface="Calibri" panose="020F0502020204030204" pitchFamily="34" charset="0"/>
              </a:rPr>
              <a:t>Звіздар. Душею відчуваю.</a:t>
            </a:r>
            <a:endParaRPr lang="uk-UA" sz="2400" i="1" dirty="0">
              <a:solidFill>
                <a:schemeClr val="accent1">
                  <a:lumMod val="40000"/>
                  <a:lumOff val="60000"/>
                </a:schemeClr>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31705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745585"/>
            <a:ext cx="12007121" cy="1325563"/>
          </a:xfrm>
          <a:effectLst>
            <a:outerShdw blurRad="50800" dist="50800" dir="5400000" algn="ctr" rotWithShape="0">
              <a:srgbClr val="4D2884"/>
            </a:outerShdw>
          </a:effectLst>
        </p:spPr>
        <p:txBody>
          <a:bodyPr>
            <a:normAutofit/>
          </a:bodyPr>
          <a:lstStyle/>
          <a:p>
            <a:pPr algn="ctr"/>
            <a:r>
              <a:rPr lang="uk-UA" sz="4000" i="1" dirty="0">
                <a:solidFill>
                  <a:schemeClr val="accent1">
                    <a:lumMod val="40000"/>
                    <a:lumOff val="60000"/>
                  </a:schemeClr>
                </a:solidFill>
              </a:rPr>
              <a:t>Планети сонячної системи названо на честь </a:t>
            </a:r>
            <a:r>
              <a:rPr lang="uk-UA" sz="4000" i="1" dirty="0" smtClean="0">
                <a:solidFill>
                  <a:schemeClr val="accent1">
                    <a:lumMod val="40000"/>
                    <a:lumOff val="60000"/>
                  </a:schemeClr>
                </a:solidFill>
              </a:rPr>
              <a:t>богів</a:t>
            </a:r>
            <a:endParaRPr lang="uk-UA" sz="4000"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9272" y="125560"/>
            <a:ext cx="9953469" cy="5874858"/>
          </a:xfrm>
        </p:spPr>
      </p:pic>
    </p:spTree>
    <p:extLst>
      <p:ext uri="{BB962C8B-B14F-4D97-AF65-F5344CB8AC3E}">
        <p14:creationId xmlns:p14="http://schemas.microsoft.com/office/powerpoint/2010/main" val="580593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39356"/>
            <a:ext cx="11992133" cy="1554533"/>
          </a:xfrm>
          <a:effectLst>
            <a:outerShdw blurRad="50800" dist="50800" dir="5400000" algn="ctr" rotWithShape="0">
              <a:srgbClr val="4D2884"/>
            </a:outerShdw>
          </a:effectLst>
        </p:spPr>
        <p:txBody>
          <a:bodyPr>
            <a:noAutofit/>
          </a:bodyPr>
          <a:lstStyle/>
          <a:p>
            <a:pPr algn="ctr"/>
            <a:r>
              <a:rPr lang="uk-UA" sz="3200" b="1" i="1" dirty="0">
                <a:solidFill>
                  <a:schemeClr val="accent1">
                    <a:lumMod val="40000"/>
                    <a:lumOff val="60000"/>
                  </a:schemeClr>
                </a:solidFill>
              </a:rPr>
              <a:t>Україну можна по праву назвати колискою ракетно-космічної  техніки</a:t>
            </a:r>
            <a:r>
              <a:rPr lang="uk-UA" sz="3200" b="1" i="1" dirty="0" smtClean="0">
                <a:solidFill>
                  <a:schemeClr val="accent1">
                    <a:lumMod val="40000"/>
                    <a:lumOff val="60000"/>
                  </a:schemeClr>
                </a:solidFill>
              </a:rPr>
              <a:t>.</a:t>
            </a:r>
            <a:r>
              <a:rPr lang="en-US" sz="3200" b="1" i="1" dirty="0" smtClean="0">
                <a:solidFill>
                  <a:schemeClr val="accent1">
                    <a:lumMod val="40000"/>
                    <a:lumOff val="60000"/>
                  </a:schemeClr>
                </a:solidFill>
              </a:rPr>
              <a:t> </a:t>
            </a:r>
            <a:r>
              <a:rPr lang="uk-UA" sz="3200" b="1" i="1" dirty="0" smtClean="0">
                <a:solidFill>
                  <a:schemeClr val="accent1">
                    <a:lumMod val="40000"/>
                    <a:lumOff val="60000"/>
                  </a:schemeClr>
                </a:solidFill>
              </a:rPr>
              <a:t> </a:t>
            </a:r>
            <a:r>
              <a:rPr lang="uk-UA" sz="3200" b="1" i="1" dirty="0">
                <a:solidFill>
                  <a:schemeClr val="accent1">
                    <a:lumMod val="40000"/>
                    <a:lumOff val="60000"/>
                  </a:schemeClr>
                </a:solidFill>
              </a:rPr>
              <a:t>Неоціненний внесок у розвиток ракетобудування і космонавтики зробили вчені – уродженці України.</a:t>
            </a:r>
            <a:r>
              <a:rPr lang="uk-UA" sz="3200" dirty="0"/>
              <a:t/>
            </a:r>
            <a:br>
              <a:rPr lang="uk-UA" sz="3200" dirty="0"/>
            </a:br>
            <a:endParaRPr lang="uk-UA" sz="3200"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784" y="1693889"/>
            <a:ext cx="4167265" cy="4667338"/>
          </a:xfrm>
          <a:prstGeom prst="rect">
            <a:avLst/>
          </a:prstGeom>
        </p:spPr>
      </p:pic>
      <p:sp>
        <p:nvSpPr>
          <p:cNvPr id="5" name="Прямоугольник 4"/>
          <p:cNvSpPr/>
          <p:nvPr/>
        </p:nvSpPr>
        <p:spPr>
          <a:xfrm>
            <a:off x="6973237" y="1554533"/>
            <a:ext cx="696986" cy="458074"/>
          </a:xfrm>
          <a:prstGeom prst="rect">
            <a:avLst/>
          </a:prstGeom>
        </p:spPr>
        <p:txBody>
          <a:bodyPr wrap="none">
            <a:spAutoFit/>
          </a:bodyPr>
          <a:lstStyle/>
          <a:p>
            <a:pPr indent="450215" algn="just">
              <a:lnSpc>
                <a:spcPct val="150000"/>
              </a:lnSpc>
              <a:spcAft>
                <a:spcPts val="0"/>
              </a:spcAft>
              <a:tabLst>
                <a:tab pos="3870960" algn="l"/>
              </a:tabLst>
            </a:pPr>
            <a:r>
              <a:rPr lang="uk-UA" dirty="0" smtClean="0">
                <a:latin typeface="Times New Roman" panose="02020603050405020304" pitchFamily="18" charset="0"/>
                <a:ea typeface="Times New Roman" panose="02020603050405020304" pitchFamily="18" charset="0"/>
              </a:rPr>
              <a:t> </a:t>
            </a:r>
            <a:endParaRPr lang="uk-UA" dirty="0">
              <a:effectLst/>
              <a:latin typeface="Times New Roman" panose="02020603050405020304" pitchFamily="18" charset="0"/>
              <a:ea typeface="Times New Roman" panose="02020603050405020304" pitchFamily="18" charset="0"/>
            </a:endParaRPr>
          </a:p>
        </p:txBody>
      </p:sp>
      <p:sp>
        <p:nvSpPr>
          <p:cNvPr id="6" name="TextBox 5"/>
          <p:cNvSpPr txBox="1"/>
          <p:nvPr/>
        </p:nvSpPr>
        <p:spPr>
          <a:xfrm>
            <a:off x="4635063" y="1302285"/>
            <a:ext cx="7357070" cy="5216813"/>
          </a:xfrm>
          <a:prstGeom prst="rect">
            <a:avLst/>
          </a:prstGeom>
          <a:noFill/>
          <a:effectLst>
            <a:outerShdw blurRad="50800" dist="50800" dir="5400000" algn="ctr" rotWithShape="0">
              <a:srgbClr val="4D2884"/>
            </a:outerShdw>
          </a:effectLst>
        </p:spPr>
        <p:txBody>
          <a:bodyPr wrap="square" rtlCol="0">
            <a:spAutoFit/>
          </a:bodyPr>
          <a:lstStyle/>
          <a:p>
            <a:pPr indent="450215" algn="just">
              <a:lnSpc>
                <a:spcPct val="150000"/>
              </a:lnSpc>
              <a:spcAft>
                <a:spcPts val="0"/>
              </a:spcAft>
              <a:tabLst>
                <a:tab pos="3870960" algn="l"/>
              </a:tabLst>
            </a:pPr>
            <a:r>
              <a:rPr lang="uk-UA" sz="2400" b="1" i="1" dirty="0">
                <a:solidFill>
                  <a:schemeClr val="accent4">
                    <a:lumMod val="60000"/>
                    <a:lumOff val="40000"/>
                  </a:schemeClr>
                </a:solidFill>
                <a:latin typeface="Times New Roman" panose="02020603050405020304" pitchFamily="18" charset="0"/>
                <a:ea typeface="Times New Roman" panose="02020603050405020304" pitchFamily="18" charset="0"/>
              </a:rPr>
              <a:t>Олександр Дмитрович </a:t>
            </a:r>
            <a:r>
              <a:rPr lang="uk-UA" sz="2400" b="1" i="1" dirty="0" err="1">
                <a:solidFill>
                  <a:schemeClr val="accent4">
                    <a:lumMod val="60000"/>
                    <a:lumOff val="40000"/>
                  </a:schemeClr>
                </a:solidFill>
                <a:latin typeface="Times New Roman" panose="02020603050405020304" pitchFamily="18" charset="0"/>
                <a:ea typeface="Times New Roman" panose="02020603050405020304" pitchFamily="18" charset="0"/>
              </a:rPr>
              <a:t>Засядько</a:t>
            </a:r>
            <a:r>
              <a:rPr lang="uk-UA" sz="2400" b="1" i="1" dirty="0">
                <a:solidFill>
                  <a:schemeClr val="accent4">
                    <a:lumMod val="60000"/>
                    <a:lumOff val="40000"/>
                  </a:schemeClr>
                </a:solidFill>
                <a:latin typeface="Times New Roman" panose="02020603050405020304" pitchFamily="18" charset="0"/>
                <a:ea typeface="Times New Roman" panose="02020603050405020304" pitchFamily="18" charset="0"/>
              </a:rPr>
              <a:t> (1779-1837р.р.)</a:t>
            </a:r>
            <a:endParaRPr lang="en-US" sz="2400" b="1" i="1" dirty="0">
              <a:solidFill>
                <a:schemeClr val="accent4">
                  <a:lumMod val="60000"/>
                  <a:lumOff val="40000"/>
                </a:schemeClr>
              </a:solidFill>
              <a:latin typeface="Times New Roman" panose="02020603050405020304" pitchFamily="18" charset="0"/>
              <a:ea typeface="Times New Roman" panose="02020603050405020304" pitchFamily="18" charset="0"/>
            </a:endParaRPr>
          </a:p>
          <a:p>
            <a:pPr indent="450215" algn="just">
              <a:lnSpc>
                <a:spcPct val="150000"/>
              </a:lnSpc>
              <a:spcAft>
                <a:spcPts val="0"/>
              </a:spcAft>
              <a:tabLst>
                <a:tab pos="3870960" algn="l"/>
              </a:tabLst>
            </a:pPr>
            <a:r>
              <a:rPr lang="uk-UA" b="1" i="1" dirty="0">
                <a:solidFill>
                  <a:schemeClr val="accent4">
                    <a:lumMod val="60000"/>
                    <a:lumOff val="40000"/>
                  </a:schemeClr>
                </a:solidFill>
              </a:rPr>
              <a:t>О.Д. </a:t>
            </a:r>
            <a:r>
              <a:rPr lang="uk-UA" b="1" i="1" dirty="0" err="1">
                <a:solidFill>
                  <a:schemeClr val="accent4">
                    <a:lumMod val="60000"/>
                    <a:lumOff val="40000"/>
                  </a:schemeClr>
                </a:solidFill>
              </a:rPr>
              <a:t>Засядько</a:t>
            </a:r>
            <a:r>
              <a:rPr lang="uk-UA" b="1" i="1" dirty="0">
                <a:solidFill>
                  <a:schemeClr val="accent4">
                    <a:lumMod val="60000"/>
                    <a:lumOff val="40000"/>
                  </a:schemeClr>
                </a:solidFill>
              </a:rPr>
              <a:t> сконструював ракети трьох калібрів, </a:t>
            </a:r>
            <a:r>
              <a:rPr lang="uk-UA" b="1" i="1" dirty="0" smtClean="0">
                <a:solidFill>
                  <a:schemeClr val="accent4">
                    <a:lumMod val="60000"/>
                    <a:lumOff val="40000"/>
                  </a:schemeClr>
                </a:solidFill>
              </a:rPr>
              <a:t>розробив </a:t>
            </a:r>
            <a:r>
              <a:rPr lang="uk-UA" b="1" i="1" dirty="0">
                <a:solidFill>
                  <a:schemeClr val="accent4">
                    <a:lumMod val="60000"/>
                    <a:lumOff val="40000"/>
                  </a:schemeClr>
                </a:solidFill>
              </a:rPr>
              <a:t>технологію їх виготовлення, створив пускові </a:t>
            </a:r>
            <a:r>
              <a:rPr lang="uk-UA" b="1" i="1" dirty="0" smtClean="0">
                <a:solidFill>
                  <a:schemeClr val="accent4">
                    <a:lumMod val="60000"/>
                    <a:lumOff val="40000"/>
                  </a:schemeClr>
                </a:solidFill>
              </a:rPr>
              <a:t>станки </a:t>
            </a:r>
            <a:r>
              <a:rPr lang="uk-UA" b="1" i="1" dirty="0">
                <a:solidFill>
                  <a:schemeClr val="accent4">
                    <a:lumMod val="60000"/>
                    <a:lumOff val="40000"/>
                  </a:schemeClr>
                </a:solidFill>
              </a:rPr>
              <a:t>для залпового вогню та пристрій </a:t>
            </a:r>
            <a:r>
              <a:rPr lang="uk-UA" b="1" i="1" dirty="0" smtClean="0">
                <a:solidFill>
                  <a:schemeClr val="accent4">
                    <a:lumMod val="60000"/>
                    <a:lumOff val="40000"/>
                  </a:schemeClr>
                </a:solidFill>
              </a:rPr>
              <a:t>для </a:t>
            </a:r>
            <a:r>
              <a:rPr lang="uk-UA" b="1" i="1" dirty="0">
                <a:solidFill>
                  <a:schemeClr val="accent4">
                    <a:lumMod val="60000"/>
                    <a:lumOff val="40000"/>
                  </a:schemeClr>
                </a:solidFill>
              </a:rPr>
              <a:t>наведення ракети на ціль. Видав рекомендації стосовно </a:t>
            </a:r>
            <a:r>
              <a:rPr lang="uk-UA" b="1" i="1" dirty="0" smtClean="0">
                <a:solidFill>
                  <a:schemeClr val="accent4">
                    <a:lumMod val="60000"/>
                    <a:lumOff val="40000"/>
                  </a:schemeClr>
                </a:solidFill>
              </a:rPr>
              <a:t>вибору</a:t>
            </a:r>
            <a:r>
              <a:rPr lang="en-US" b="1" i="1" dirty="0" smtClean="0">
                <a:solidFill>
                  <a:schemeClr val="accent4">
                    <a:lumMod val="60000"/>
                    <a:lumOff val="40000"/>
                  </a:schemeClr>
                </a:solidFill>
              </a:rPr>
              <a:t> </a:t>
            </a:r>
            <a:r>
              <a:rPr lang="uk-UA" b="1" i="1" dirty="0" smtClean="0">
                <a:solidFill>
                  <a:schemeClr val="accent4">
                    <a:lumMod val="60000"/>
                    <a:lumOff val="40000"/>
                  </a:schemeClr>
                </a:solidFill>
              </a:rPr>
              <a:t>оптимальних параметрів ракет, визначення дальності їх польоту й розсіювання залежно від кута запуску</a:t>
            </a:r>
            <a:r>
              <a:rPr lang="uk-UA" b="1" i="1" dirty="0">
                <a:solidFill>
                  <a:schemeClr val="accent4">
                    <a:lumMod val="60000"/>
                    <a:lumOff val="40000"/>
                  </a:schemeClr>
                </a:solidFill>
              </a:rPr>
              <a:t>, розглянув методи транспортування та бойового використання ракет</a:t>
            </a:r>
            <a:r>
              <a:rPr lang="uk-UA" b="1" i="1" dirty="0" smtClean="0">
                <a:solidFill>
                  <a:schemeClr val="accent4">
                    <a:lumMod val="60000"/>
                    <a:lumOff val="40000"/>
                  </a:schemeClr>
                </a:solidFill>
              </a:rPr>
              <a:t>.</a:t>
            </a:r>
            <a:endParaRPr lang="en-US" b="1" i="1" dirty="0" smtClean="0">
              <a:solidFill>
                <a:schemeClr val="accent4">
                  <a:lumMod val="60000"/>
                  <a:lumOff val="40000"/>
                </a:schemeClr>
              </a:solidFill>
            </a:endParaRPr>
          </a:p>
          <a:p>
            <a:pPr indent="450215" algn="just">
              <a:lnSpc>
                <a:spcPct val="150000"/>
              </a:lnSpc>
              <a:tabLst>
                <a:tab pos="3870960" algn="l"/>
              </a:tabLst>
            </a:pPr>
            <a:r>
              <a:rPr lang="uk-UA" b="1" i="1" dirty="0">
                <a:solidFill>
                  <a:schemeClr val="accent4">
                    <a:lumMod val="60000"/>
                    <a:lumOff val="40000"/>
                  </a:schemeClr>
                </a:solidFill>
              </a:rPr>
              <a:t>Конструкторська діяльність О.Д. </a:t>
            </a:r>
            <a:r>
              <a:rPr lang="uk-UA" b="1" i="1" dirty="0" err="1">
                <a:solidFill>
                  <a:schemeClr val="accent4">
                    <a:lumMod val="60000"/>
                    <a:lumOff val="40000"/>
                  </a:schemeClr>
                </a:solidFill>
              </a:rPr>
              <a:t>Засядька</a:t>
            </a:r>
            <a:r>
              <a:rPr lang="uk-UA" b="1" i="1" dirty="0">
                <a:solidFill>
                  <a:schemeClr val="accent4">
                    <a:lumMod val="60000"/>
                    <a:lumOff val="40000"/>
                  </a:schemeClr>
                </a:solidFill>
              </a:rPr>
              <a:t> стала важливим етапом у розвитку ракетної справи й подальших досліджень у галузі освоєння космічного простору.</a:t>
            </a:r>
          </a:p>
          <a:p>
            <a:pPr indent="450215" algn="just">
              <a:lnSpc>
                <a:spcPct val="150000"/>
              </a:lnSpc>
              <a:spcAft>
                <a:spcPts val="0"/>
              </a:spcAft>
              <a:tabLst>
                <a:tab pos="3870960" algn="l"/>
              </a:tabLst>
            </a:pPr>
            <a:endParaRPr lang="en-US" b="1" i="1" dirty="0">
              <a:solidFill>
                <a:schemeClr val="accent1">
                  <a:lumMod val="40000"/>
                  <a:lumOff val="60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98167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6841" y="365126"/>
            <a:ext cx="11006959" cy="643868"/>
          </a:xfrm>
          <a:effectLst>
            <a:outerShdw blurRad="50800" dist="50800" dir="5400000" algn="ctr" rotWithShape="0">
              <a:srgbClr val="4D2884"/>
            </a:outerShdw>
          </a:effectLst>
        </p:spPr>
        <p:txBody>
          <a:bodyPr>
            <a:normAutofit fontScale="90000"/>
          </a:bodyPr>
          <a:lstStyle/>
          <a:p>
            <a:r>
              <a:rPr lang="uk-UA" b="1" i="1" dirty="0">
                <a:solidFill>
                  <a:schemeClr val="accent1">
                    <a:lumMod val="20000"/>
                    <a:lumOff val="80000"/>
                  </a:schemeClr>
                </a:solidFill>
              </a:rPr>
              <a:t>Кібальчич Микола Іванович (1853-1881 </a:t>
            </a:r>
            <a:r>
              <a:rPr lang="uk-UA" b="1" i="1" dirty="0" smtClean="0">
                <a:solidFill>
                  <a:schemeClr val="accent1">
                    <a:lumMod val="20000"/>
                    <a:lumOff val="80000"/>
                  </a:schemeClr>
                </a:solidFill>
              </a:rPr>
              <a:t>р</a:t>
            </a:r>
            <a:r>
              <a:rPr lang="uk-UA" b="1" i="1" dirty="0">
                <a:solidFill>
                  <a:schemeClr val="accent1">
                    <a:lumMod val="20000"/>
                    <a:lumOff val="80000"/>
                  </a:schemeClr>
                </a:solidFill>
              </a:rPr>
              <a:t>.)</a:t>
            </a:r>
            <a:endParaRPr lang="uk-UA" i="1" dirty="0">
              <a:solidFill>
                <a:schemeClr val="accent1">
                  <a:lumMod val="20000"/>
                  <a:lumOff val="80000"/>
                </a:schemeClr>
              </a:solidFill>
            </a:endParaRPr>
          </a:p>
        </p:txBody>
      </p:sp>
      <p:sp>
        <p:nvSpPr>
          <p:cNvPr id="3" name="Объект 2"/>
          <p:cNvSpPr>
            <a:spLocks noGrp="1"/>
          </p:cNvSpPr>
          <p:nvPr>
            <p:ph idx="1"/>
          </p:nvPr>
        </p:nvSpPr>
        <p:spPr>
          <a:xfrm>
            <a:off x="346841" y="1163473"/>
            <a:ext cx="7110249" cy="5473809"/>
          </a:xfrm>
          <a:effectLst>
            <a:outerShdw blurRad="50800" dist="50800" dir="5400000" algn="ctr" rotWithShape="0">
              <a:srgbClr val="4D2884"/>
            </a:outerShdw>
          </a:effectLst>
        </p:spPr>
        <p:txBody>
          <a:bodyPr>
            <a:normAutofit fontScale="92500" lnSpcReduction="10000"/>
          </a:bodyPr>
          <a:lstStyle/>
          <a:p>
            <a:pPr marL="0" indent="0" algn="just">
              <a:buNone/>
            </a:pPr>
            <a:r>
              <a:rPr lang="en-US" i="1" dirty="0" smtClean="0">
                <a:solidFill>
                  <a:schemeClr val="accent1">
                    <a:lumMod val="20000"/>
                    <a:lumOff val="80000"/>
                  </a:schemeClr>
                </a:solidFill>
              </a:rPr>
              <a:t>     </a:t>
            </a:r>
            <a:r>
              <a:rPr lang="uk-UA" i="1" dirty="0" smtClean="0">
                <a:solidFill>
                  <a:schemeClr val="accent1">
                    <a:lumMod val="20000"/>
                    <a:lumOff val="80000"/>
                  </a:schemeClr>
                </a:solidFill>
              </a:rPr>
              <a:t>Навчився </a:t>
            </a:r>
            <a:r>
              <a:rPr lang="uk-UA" i="1" dirty="0">
                <a:solidFill>
                  <a:schemeClr val="accent1">
                    <a:lumMod val="20000"/>
                    <a:lumOff val="80000"/>
                  </a:schemeClr>
                </a:solidFill>
              </a:rPr>
              <a:t>у домашніх умовах робити нітрогліцерин і </a:t>
            </a:r>
            <a:r>
              <a:rPr lang="uk-UA" i="1" dirty="0" err="1">
                <a:solidFill>
                  <a:schemeClr val="accent1">
                    <a:lumMod val="20000"/>
                    <a:lumOff val="80000"/>
                  </a:schemeClr>
                </a:solidFill>
              </a:rPr>
              <a:t>дінаміт</a:t>
            </a:r>
            <a:r>
              <a:rPr lang="uk-UA" i="1" dirty="0">
                <a:solidFill>
                  <a:schemeClr val="accent1">
                    <a:lumMod val="20000"/>
                    <a:lumOff val="80000"/>
                  </a:schemeClr>
                </a:solidFill>
              </a:rPr>
              <a:t>, поліпшив їх якість. Динаміт Кибальчича за своїми характеристиками перевищував динаміт  його винахідника шведа Нобеля.</a:t>
            </a:r>
          </a:p>
          <a:p>
            <a:pPr marL="0" indent="0" algn="just">
              <a:buNone/>
            </a:pPr>
            <a:r>
              <a:rPr lang="en-US" i="1" dirty="0" smtClean="0">
                <a:solidFill>
                  <a:schemeClr val="accent1">
                    <a:lumMod val="20000"/>
                    <a:lumOff val="80000"/>
                  </a:schemeClr>
                </a:solidFill>
              </a:rPr>
              <a:t>    </a:t>
            </a:r>
            <a:r>
              <a:rPr lang="uk-UA" i="1" dirty="0" smtClean="0">
                <a:solidFill>
                  <a:schemeClr val="accent1">
                    <a:lumMod val="20000"/>
                    <a:lumOff val="80000"/>
                  </a:schemeClr>
                </a:solidFill>
              </a:rPr>
              <a:t>Під </a:t>
            </a:r>
            <a:r>
              <a:rPr lang="uk-UA" i="1" dirty="0">
                <a:solidFill>
                  <a:schemeClr val="accent1">
                    <a:lumMod val="20000"/>
                    <a:lumOff val="80000"/>
                  </a:schemeClr>
                </a:solidFill>
              </a:rPr>
              <a:t>керівництвом М.І. </a:t>
            </a:r>
            <a:r>
              <a:rPr lang="uk-UA" i="1" dirty="0" err="1">
                <a:solidFill>
                  <a:schemeClr val="accent1">
                    <a:lumMod val="20000"/>
                    <a:lumOff val="80000"/>
                  </a:schemeClr>
                </a:solidFill>
              </a:rPr>
              <a:t>Кібальчича</a:t>
            </a:r>
            <a:r>
              <a:rPr lang="uk-UA" i="1" dirty="0">
                <a:solidFill>
                  <a:schemeClr val="accent1">
                    <a:lumMod val="20000"/>
                    <a:lumOff val="80000"/>
                  </a:schemeClr>
                </a:solidFill>
              </a:rPr>
              <a:t> виготовляли вибухівку та метальні снаряди, одним з яких був убитий російський цар Олександр ІІ. </a:t>
            </a:r>
            <a:r>
              <a:rPr lang="uk-UA" i="1" dirty="0" err="1">
                <a:solidFill>
                  <a:schemeClr val="accent1">
                    <a:lumMod val="20000"/>
                    <a:lumOff val="80000"/>
                  </a:schemeClr>
                </a:solidFill>
              </a:rPr>
              <a:t>Кібальчича</a:t>
            </a:r>
            <a:r>
              <a:rPr lang="uk-UA" i="1" dirty="0">
                <a:solidFill>
                  <a:schemeClr val="accent1">
                    <a:lumMod val="20000"/>
                    <a:lumOff val="80000"/>
                  </a:schemeClr>
                </a:solidFill>
              </a:rPr>
              <a:t> М.І. було заарештовано. У камері за кілька днів до страти, Микола Іванович розробив проект реактивного літального апарату. У проекті М.І. Кібальчич розглянув пристрій порохового ракетного двигуна. Схему  унікального апарата арештант надряпав уламком ґудзика на стіні каземату</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1303" y="1331967"/>
            <a:ext cx="3810000" cy="4635500"/>
          </a:xfrm>
          <a:prstGeom prst="rect">
            <a:avLst/>
          </a:prstGeom>
        </p:spPr>
      </p:pic>
    </p:spTree>
    <p:extLst>
      <p:ext uri="{BB962C8B-B14F-4D97-AF65-F5344CB8AC3E}">
        <p14:creationId xmlns:p14="http://schemas.microsoft.com/office/powerpoint/2010/main" val="3565492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t="-13000" b="-1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1076" y="-139372"/>
            <a:ext cx="11022724" cy="1325563"/>
          </a:xfrm>
          <a:effectLst>
            <a:outerShdw blurRad="50800" dist="50800" dir="5400000" algn="ctr" rotWithShape="0">
              <a:srgbClr val="4D2884"/>
            </a:outerShdw>
          </a:effectLst>
        </p:spPr>
        <p:txBody>
          <a:bodyPr/>
          <a:lstStyle/>
          <a:p>
            <a:r>
              <a:rPr lang="uk-UA" b="1" i="1" dirty="0">
                <a:solidFill>
                  <a:schemeClr val="accent1">
                    <a:lumMod val="20000"/>
                    <a:lumOff val="80000"/>
                  </a:schemeClr>
                </a:solidFill>
              </a:rPr>
              <a:t>Кондратюк Юрій Васильович (1897-1941р.р.)</a:t>
            </a:r>
            <a:endParaRPr lang="uk-UA" i="1" dirty="0">
              <a:solidFill>
                <a:schemeClr val="accent1">
                  <a:lumMod val="20000"/>
                  <a:lumOff val="80000"/>
                </a:schemeClr>
              </a:solidFill>
            </a:endParaRPr>
          </a:p>
        </p:txBody>
      </p:sp>
      <p:sp>
        <p:nvSpPr>
          <p:cNvPr id="3" name="Объект 2"/>
          <p:cNvSpPr>
            <a:spLocks noGrp="1"/>
          </p:cNvSpPr>
          <p:nvPr>
            <p:ph idx="1"/>
          </p:nvPr>
        </p:nvSpPr>
        <p:spPr>
          <a:xfrm>
            <a:off x="204952" y="974287"/>
            <a:ext cx="6731876" cy="5584168"/>
          </a:xfrm>
          <a:effectLst>
            <a:outerShdw blurRad="50800" dist="50800" dir="5400000" algn="ctr" rotWithShape="0">
              <a:srgbClr val="4D2884"/>
            </a:outerShdw>
          </a:effectLst>
        </p:spPr>
        <p:txBody>
          <a:bodyPr>
            <a:normAutofit fontScale="85000" lnSpcReduction="20000"/>
          </a:bodyPr>
          <a:lstStyle/>
          <a:p>
            <a:pPr marL="0" indent="0" algn="just">
              <a:buNone/>
            </a:pPr>
            <a:r>
              <a:rPr lang="en-US" i="1" dirty="0" smtClean="0">
                <a:solidFill>
                  <a:schemeClr val="accent1">
                    <a:lumMod val="20000"/>
                    <a:lumOff val="80000"/>
                  </a:schemeClr>
                </a:solidFill>
              </a:rPr>
              <a:t>          </a:t>
            </a:r>
            <a:r>
              <a:rPr lang="uk-UA" i="1" dirty="0" smtClean="0">
                <a:solidFill>
                  <a:schemeClr val="accent1">
                    <a:lumMod val="20000"/>
                    <a:lumOff val="80000"/>
                  </a:schemeClr>
                </a:solidFill>
              </a:rPr>
              <a:t>Один </a:t>
            </a:r>
            <a:r>
              <a:rPr lang="uk-UA" i="1" dirty="0">
                <a:solidFill>
                  <a:schemeClr val="accent1">
                    <a:lumMod val="20000"/>
                    <a:lumOff val="80000"/>
                  </a:schemeClr>
                </a:solidFill>
              </a:rPr>
              <a:t>з головних теоретиків світової космонавтики. Він самотужки опанував основи наук, вищу математику, фізику, механіку, астрономію. Незалежно від Костянтина Ціолковського розробляв основні проблеми космонавтики, космічних польотів, конструювання міжпланетних кораблів. </a:t>
            </a:r>
            <a:endParaRPr lang="en-US" i="1" dirty="0" smtClean="0">
              <a:solidFill>
                <a:schemeClr val="accent1">
                  <a:lumMod val="20000"/>
                  <a:lumOff val="80000"/>
                </a:schemeClr>
              </a:solidFill>
            </a:endParaRPr>
          </a:p>
          <a:p>
            <a:pPr marL="0" indent="0" algn="just">
              <a:buNone/>
            </a:pPr>
            <a:r>
              <a:rPr lang="en-US" i="1" dirty="0">
                <a:solidFill>
                  <a:schemeClr val="accent1">
                    <a:lumMod val="20000"/>
                    <a:lumOff val="80000"/>
                  </a:schemeClr>
                </a:solidFill>
              </a:rPr>
              <a:t> </a:t>
            </a:r>
            <a:r>
              <a:rPr lang="en-US" i="1" dirty="0" smtClean="0">
                <a:solidFill>
                  <a:schemeClr val="accent1">
                    <a:lumMod val="20000"/>
                    <a:lumOff val="80000"/>
                  </a:schemeClr>
                </a:solidFill>
              </a:rPr>
              <a:t>     </a:t>
            </a:r>
            <a:r>
              <a:rPr lang="uk-UA" i="1" dirty="0" smtClean="0">
                <a:solidFill>
                  <a:schemeClr val="accent1">
                    <a:lumMod val="20000"/>
                    <a:lumOff val="80000"/>
                  </a:schemeClr>
                </a:solidFill>
              </a:rPr>
              <a:t>У </a:t>
            </a:r>
            <a:r>
              <a:rPr lang="uk-UA" i="1" dirty="0">
                <a:solidFill>
                  <a:schemeClr val="accent1">
                    <a:lumMod val="20000"/>
                    <a:lumOff val="80000"/>
                  </a:schemeClr>
                </a:solidFill>
              </a:rPr>
              <a:t>праці «Завдання міжпланетних просторів» (1929 р.)  вивів основне рівняння польоту ракети, розглянув енергетично найвигідніші траєкторії космічних польотів,  так звані «траси Кондратюка», виклав теорію багатоступінчатих ракет. </a:t>
            </a:r>
            <a:endParaRPr lang="en-US" i="1" dirty="0" smtClean="0">
              <a:solidFill>
                <a:schemeClr val="accent1">
                  <a:lumMod val="20000"/>
                  <a:lumOff val="80000"/>
                </a:schemeClr>
              </a:solidFill>
            </a:endParaRPr>
          </a:p>
          <a:p>
            <a:pPr marL="0" indent="0" algn="just">
              <a:buNone/>
            </a:pPr>
            <a:r>
              <a:rPr lang="en-US" i="1" dirty="0">
                <a:solidFill>
                  <a:schemeClr val="accent1">
                    <a:lumMod val="20000"/>
                    <a:lumOff val="80000"/>
                  </a:schemeClr>
                </a:solidFill>
              </a:rPr>
              <a:t> </a:t>
            </a:r>
            <a:r>
              <a:rPr lang="en-US" i="1" dirty="0" smtClean="0">
                <a:solidFill>
                  <a:schemeClr val="accent1">
                    <a:lumMod val="20000"/>
                    <a:lumOff val="80000"/>
                  </a:schemeClr>
                </a:solidFill>
              </a:rPr>
              <a:t>     </a:t>
            </a:r>
            <a:r>
              <a:rPr lang="uk-UA" i="1" dirty="0" smtClean="0">
                <a:solidFill>
                  <a:schemeClr val="accent1">
                    <a:lumMod val="20000"/>
                    <a:lumOff val="80000"/>
                  </a:schemeClr>
                </a:solidFill>
              </a:rPr>
              <a:t>Саме </a:t>
            </a:r>
            <a:r>
              <a:rPr lang="uk-UA" i="1" dirty="0">
                <a:solidFill>
                  <a:schemeClr val="accent1">
                    <a:lumMod val="20000"/>
                    <a:lumOff val="80000"/>
                  </a:schemeClr>
                </a:solidFill>
              </a:rPr>
              <a:t>він запропонував використовувати для ракетного палива деякі метали та їхні водневі сполуки. Розглянув проблеми створення проміжних міжпланетних баз. Вперше обґрунтував економічну доцільність вертикального злету ракет, використання сонячної енергії космічними апаратами.</a:t>
            </a:r>
          </a:p>
          <a:p>
            <a:pPr marL="0" indent="0">
              <a:buNone/>
            </a:pPr>
            <a:endParaRPr lang="uk-UA" dirty="0"/>
          </a:p>
        </p:txBody>
      </p:sp>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t="3999" b="6822"/>
          <a:stretch/>
        </p:blipFill>
        <p:spPr>
          <a:xfrm>
            <a:off x="7822323" y="974287"/>
            <a:ext cx="3531477" cy="5089271"/>
          </a:xfrm>
          <a:prstGeom prst="rect">
            <a:avLst/>
          </a:prstGeom>
        </p:spPr>
      </p:pic>
    </p:spTree>
    <p:extLst>
      <p:ext uri="{BB962C8B-B14F-4D97-AF65-F5344CB8AC3E}">
        <p14:creationId xmlns:p14="http://schemas.microsoft.com/office/powerpoint/2010/main" val="36312551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TotalTime>
  <Words>1068</Words>
  <Application>Microsoft Office PowerPoint</Application>
  <PresentationFormat>Широкоэкранный</PresentationFormat>
  <Paragraphs>70</Paragraphs>
  <Slides>15</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Calibri</vt:lpstr>
      <vt:lpstr>Calibri Light</vt:lpstr>
      <vt:lpstr>Times New Roman</vt:lpstr>
      <vt:lpstr>Тема Office</vt:lpstr>
      <vt:lpstr>Всесвіт нам бентежить мрії</vt:lpstr>
      <vt:lpstr>12 квітня Всесвітній день авіації та космонавтики</vt:lpstr>
      <vt:lpstr>Презентация PowerPoint</vt:lpstr>
      <vt:lpstr>Мізерна, крихітна піщинка… </vt:lpstr>
      <vt:lpstr>Чумацький Шлях </vt:lpstr>
      <vt:lpstr>Планети сонячної системи названо на честь богів</vt:lpstr>
      <vt:lpstr>Україну можна по праву назвати колискою ракетно-космічної  техніки.  Неоціненний внесок у розвиток ракетобудування і космонавтики зробили вчені – уродженці України. </vt:lpstr>
      <vt:lpstr>Кібальчич Микола Іванович (1853-1881 р.)</vt:lpstr>
      <vt:lpstr>Кондратюк Юрій Васильович (1897-1941р.р.)</vt:lpstr>
      <vt:lpstr>Корольов Сергій Павлович (1906–1966 р.р.)</vt:lpstr>
      <vt:lpstr>12 квітня 1961 року з нашої Землі вперше піднявся в космос Юрій Олексійович Гагарін. Йому вперше пощастило побачити земну кулю з космосу. Багатовічна мрія людства про політ до зірок - здійснилась! </vt:lpstr>
      <vt:lpstr>Згадаємо імена славетних українських космонавтів</vt:lpstr>
      <vt:lpstr>Та й нещодавно, у 2008 р., наш земляк Юрій Іванович Маленченко, який родом із м. Світловодська,  здійснив політ у складі екіпажу  трьох чоловік російського  пілотованого космічного корабля. </vt:lpstr>
      <vt:lpstr>В Україні знаходяться конструкторські бюро, підприємства по виготовленню ракетоносіїв. Україна має необхідний науковий потенціал, щоб бути справді космічною державою.  Безліч невідомого космос ще приховує від нас.  Він чекає на тих, хто піде неторованими шляхами у зоряне небо, у Всесвіт…  Можливо це буде хтось із вас? </vt:lpstr>
      <vt:lpstr>Цікавинки про космос: </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Всесвіт нам бентежить мрії</dc:title>
  <dc:creator>User</dc:creator>
  <cp:lastModifiedBy>Baas</cp:lastModifiedBy>
  <cp:revision>16</cp:revision>
  <dcterms:created xsi:type="dcterms:W3CDTF">2016-04-26T16:30:17Z</dcterms:created>
  <dcterms:modified xsi:type="dcterms:W3CDTF">2020-04-08T18:06:27Z</dcterms:modified>
</cp:coreProperties>
</file>