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0" r:id="rId3"/>
    <p:sldId id="261" r:id="rId4"/>
    <p:sldId id="262" r:id="rId5"/>
    <p:sldId id="263" r:id="rId6"/>
    <p:sldId id="26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1835696" y="2420888"/>
            <a:ext cx="5904656" cy="2088232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1124744"/>
            <a:ext cx="315888" cy="3382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48264" y="5661248"/>
            <a:ext cx="747936" cy="79448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86845" y="3244334"/>
            <a:ext cx="18473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105835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   </a:t>
            </a:r>
            <a:r>
              <a:rPr lang="ru-RU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Весняний</a:t>
            </a:r>
            <a:r>
              <a:rPr lang="ru-RU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цикл свят </a:t>
            </a:r>
            <a:r>
              <a:rPr lang="ru-RU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українців</a:t>
            </a:r>
            <a:r>
              <a:rPr lang="ru-RU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ru-RU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традиції</a:t>
            </a:r>
            <a:r>
              <a:rPr lang="ru-RU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обряди.</a:t>
            </a:r>
            <a:endParaRPr lang="ru-RU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288" y="1196752"/>
            <a:ext cx="531912" cy="2662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44208" y="5013176"/>
            <a:ext cx="1262336" cy="146194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4578" name="Picture 2" descr="Весняний цикл свят українців: традиції та обряди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191250" cy="3238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3573016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Прихід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весни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був</a:t>
            </a:r>
            <a:r>
              <a:rPr lang="ru-RU" sz="2400" b="1" dirty="0" smtClean="0"/>
              <a:t> святом для наших </a:t>
            </a:r>
            <a:r>
              <a:rPr lang="ru-RU" sz="2400" b="1" dirty="0" err="1" smtClean="0"/>
              <a:t>предків</a:t>
            </a:r>
            <a:r>
              <a:rPr lang="ru-RU" sz="2400" b="1" dirty="0" smtClean="0"/>
              <a:t>. Весну закликали,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прихід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відзначали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піснями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танцями</a:t>
            </a:r>
            <a:r>
              <a:rPr lang="ru-RU" sz="2400" b="1" dirty="0" smtClean="0"/>
              <a:t>. Та </a:t>
            </a:r>
            <a:r>
              <a:rPr lang="ru-RU" sz="2400" b="1" dirty="0" err="1" smtClean="0"/>
              <a:t>раділи</a:t>
            </a:r>
            <a:r>
              <a:rPr lang="ru-RU" sz="2400" b="1" dirty="0" smtClean="0"/>
              <a:t> кожному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прояву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прильоту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птахів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цвітінню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природи</a:t>
            </a:r>
            <a:r>
              <a:rPr lang="ru-RU" sz="2400" b="1" dirty="0" smtClean="0"/>
              <a:t>, теплу.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1052736"/>
            <a:ext cx="387896" cy="4103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20272" y="5733256"/>
            <a:ext cx="675928" cy="72248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3554" name="Picture 2" descr="https://etnoxata.com.ua/image/catalog/blog/13_03_2018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5391150" cy="3857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180344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accent6"/>
                </a:solidFill>
              </a:rPr>
              <a:t>Вербний</a:t>
            </a:r>
            <a:r>
              <a:rPr lang="ru-RU" sz="2400" b="1" dirty="0" smtClean="0">
                <a:solidFill>
                  <a:schemeClr val="accent6"/>
                </a:solidFill>
              </a:rPr>
              <a:t> </a:t>
            </a:r>
            <a:r>
              <a:rPr lang="ru-RU" sz="2400" b="1" dirty="0" err="1" smtClean="0">
                <a:solidFill>
                  <a:schemeClr val="accent6"/>
                </a:solidFill>
              </a:rPr>
              <a:t>тиждень</a:t>
            </a:r>
            <a:r>
              <a:rPr lang="ru-RU" sz="2400" dirty="0" smtClean="0">
                <a:solidFill>
                  <a:schemeClr val="accent6"/>
                </a:solidFill>
              </a:rPr>
              <a:t> – </a:t>
            </a:r>
            <a:r>
              <a:rPr lang="ru-RU" sz="2400" dirty="0" err="1" smtClean="0">
                <a:solidFill>
                  <a:schemeClr val="accent6"/>
                </a:solidFill>
              </a:rPr>
              <a:t>це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тиждень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напередодні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Страсного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тижня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. </a:t>
            </a:r>
            <a:r>
              <a:rPr lang="ru-RU" sz="2400" dirty="0" err="1" smtClean="0">
                <a:solidFill>
                  <a:schemeClr val="accent6"/>
                </a:solidFill>
              </a:rPr>
              <a:t>Основним</a:t>
            </a:r>
            <a:r>
              <a:rPr lang="ru-RU" sz="2400" dirty="0" smtClean="0">
                <a:solidFill>
                  <a:schemeClr val="accent6"/>
                </a:solidFill>
              </a:rPr>
              <a:t> обрядом </a:t>
            </a:r>
            <a:r>
              <a:rPr lang="ru-RU" sz="2400" dirty="0" err="1" smtClean="0">
                <a:solidFill>
                  <a:schemeClr val="accent6"/>
                </a:solidFill>
              </a:rPr>
              <a:t>цього</a:t>
            </a:r>
            <a:r>
              <a:rPr lang="ru-RU" sz="2400" dirty="0" smtClean="0">
                <a:solidFill>
                  <a:schemeClr val="accent6"/>
                </a:solidFill>
              </a:rPr>
              <a:t> свята </a:t>
            </a:r>
            <a:r>
              <a:rPr lang="ru-RU" sz="2400" dirty="0" err="1" smtClean="0">
                <a:solidFill>
                  <a:schemeClr val="accent6"/>
                </a:solidFill>
              </a:rPr>
              <a:t>було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освячення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вербових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гілочок</a:t>
            </a:r>
            <a:r>
              <a:rPr lang="ru-RU" sz="2400" dirty="0" smtClean="0">
                <a:solidFill>
                  <a:schemeClr val="accent6"/>
                </a:solidFill>
              </a:rPr>
              <a:t> (</a:t>
            </a:r>
            <a:r>
              <a:rPr lang="ru-RU" sz="2400" dirty="0" err="1" smtClean="0">
                <a:solidFill>
                  <a:schemeClr val="accent6"/>
                </a:solidFill>
              </a:rPr>
              <a:t>оскільки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пальми</a:t>
            </a:r>
            <a:r>
              <a:rPr lang="ru-RU" sz="2400" dirty="0" smtClean="0">
                <a:solidFill>
                  <a:schemeClr val="accent6"/>
                </a:solidFill>
              </a:rPr>
              <a:t> в наших широтах не </a:t>
            </a:r>
            <a:r>
              <a:rPr lang="ru-RU" sz="2400" dirty="0" err="1" smtClean="0">
                <a:solidFill>
                  <a:schemeClr val="accent6"/>
                </a:solidFill>
              </a:rPr>
              <a:t>ростуть</a:t>
            </a:r>
            <a:r>
              <a:rPr lang="ru-RU" sz="2400" dirty="0" smtClean="0">
                <a:solidFill>
                  <a:schemeClr val="accent6"/>
                </a:solidFill>
              </a:rPr>
              <a:t>), </a:t>
            </a:r>
            <a:r>
              <a:rPr lang="ru-RU" sz="2400" dirty="0" err="1" smtClean="0">
                <a:solidFill>
                  <a:schemeClr val="accent6"/>
                </a:solidFill>
              </a:rPr>
              <a:t>якими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потім</a:t>
            </a:r>
            <a:r>
              <a:rPr lang="ru-RU" sz="2400" dirty="0" smtClean="0">
                <a:solidFill>
                  <a:schemeClr val="accent6"/>
                </a:solidFill>
              </a:rPr>
              <a:t> били </a:t>
            </a:r>
            <a:r>
              <a:rPr lang="ru-RU" sz="2400" dirty="0" err="1" smtClean="0">
                <a:solidFill>
                  <a:schemeClr val="accent6"/>
                </a:solidFill>
              </a:rPr>
              <a:t>домочадців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зі</a:t>
            </a:r>
            <a:r>
              <a:rPr lang="ru-RU" sz="2400" dirty="0" smtClean="0">
                <a:solidFill>
                  <a:schemeClr val="accent6"/>
                </a:solidFill>
              </a:rPr>
              <a:t> словами: «Не я </a:t>
            </a:r>
            <a:r>
              <a:rPr lang="ru-RU" sz="2400" dirty="0" err="1" smtClean="0">
                <a:solidFill>
                  <a:schemeClr val="accent6"/>
                </a:solidFill>
              </a:rPr>
              <a:t>б’ю</a:t>
            </a:r>
            <a:r>
              <a:rPr lang="ru-RU" sz="2400" dirty="0" smtClean="0">
                <a:solidFill>
                  <a:schemeClr val="accent6"/>
                </a:solidFill>
              </a:rPr>
              <a:t>, верба </a:t>
            </a:r>
            <a:r>
              <a:rPr lang="ru-RU" sz="2400" dirty="0" err="1" smtClean="0">
                <a:solidFill>
                  <a:schemeClr val="accent6"/>
                </a:solidFill>
              </a:rPr>
              <a:t>б’є</a:t>
            </a:r>
            <a:r>
              <a:rPr lang="ru-RU" sz="2400" dirty="0" smtClean="0">
                <a:solidFill>
                  <a:schemeClr val="accent6"/>
                </a:solidFill>
              </a:rPr>
              <a:t>, за </a:t>
            </a:r>
            <a:r>
              <a:rPr lang="ru-RU" sz="2400" dirty="0" err="1" smtClean="0">
                <a:solidFill>
                  <a:schemeClr val="accent6"/>
                </a:solidFill>
              </a:rPr>
              <a:t>тиждень</a:t>
            </a:r>
            <a:r>
              <a:rPr lang="ru-RU" sz="2400" dirty="0" smtClean="0">
                <a:solidFill>
                  <a:schemeClr val="accent6"/>
                </a:solidFill>
              </a:rPr>
              <a:t> – </a:t>
            </a:r>
            <a:r>
              <a:rPr lang="ru-RU" sz="2400" dirty="0" err="1" smtClean="0">
                <a:solidFill>
                  <a:schemeClr val="accent6"/>
                </a:solidFill>
              </a:rPr>
              <a:t>Великдень</a:t>
            </a:r>
            <a:r>
              <a:rPr lang="ru-RU" sz="2400" dirty="0" smtClean="0">
                <a:solidFill>
                  <a:schemeClr val="accent6"/>
                </a:solidFill>
              </a:rPr>
              <a:t>!». </a:t>
            </a:r>
            <a:r>
              <a:rPr lang="ru-RU" sz="2400" dirty="0" err="1" smtClean="0">
                <a:solidFill>
                  <a:schemeClr val="accent6"/>
                </a:solidFill>
              </a:rPr>
              <a:t>Вважалось</a:t>
            </a:r>
            <a:r>
              <a:rPr lang="ru-RU" sz="2400" dirty="0" smtClean="0">
                <a:solidFill>
                  <a:schemeClr val="accent6"/>
                </a:solidFill>
              </a:rPr>
              <a:t>, </a:t>
            </a:r>
            <a:r>
              <a:rPr lang="ru-RU" sz="2400" dirty="0" err="1" smtClean="0">
                <a:solidFill>
                  <a:schemeClr val="accent6"/>
                </a:solidFill>
              </a:rPr>
              <a:t>що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цей</a:t>
            </a:r>
            <a:r>
              <a:rPr lang="ru-RU" sz="2400" dirty="0" smtClean="0">
                <a:solidFill>
                  <a:schemeClr val="accent6"/>
                </a:solidFill>
              </a:rPr>
              <a:t> ритуал </a:t>
            </a:r>
            <a:r>
              <a:rPr lang="ru-RU" sz="2400" dirty="0" err="1" smtClean="0">
                <a:solidFill>
                  <a:schemeClr val="accent6"/>
                </a:solidFill>
              </a:rPr>
              <a:t>символізує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err="1" smtClean="0">
                <a:solidFill>
                  <a:schemeClr val="accent6"/>
                </a:solidFill>
              </a:rPr>
              <a:t>очищення</a:t>
            </a:r>
            <a:r>
              <a:rPr lang="ru-RU" sz="2400" dirty="0" smtClean="0">
                <a:solidFill>
                  <a:schemeClr val="accent6"/>
                </a:solidFill>
              </a:rPr>
              <a:t> та </a:t>
            </a:r>
            <a:r>
              <a:rPr lang="ru-RU" sz="2400" dirty="0" err="1" smtClean="0">
                <a:solidFill>
                  <a:schemeClr val="accent6"/>
                </a:solidFill>
              </a:rPr>
              <a:t>здоров’я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  <a:endParaRPr lang="ru-RU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1124744"/>
            <a:ext cx="387896" cy="3382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08304" y="5877272"/>
            <a:ext cx="387896" cy="57846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2530" name="Picture 2" descr="https://etnoxata.com.ua/image/catalog/blog/13_03_2018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45847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789040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869160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 </a:t>
            </a:r>
            <a:r>
              <a:rPr lang="ru-RU" b="1" dirty="0" err="1" smtClean="0">
                <a:solidFill>
                  <a:schemeClr val="bg1"/>
                </a:solidFill>
              </a:rPr>
              <a:t>квітня</a:t>
            </a:r>
            <a:r>
              <a:rPr lang="ru-RU" b="1" dirty="0" smtClean="0">
                <a:solidFill>
                  <a:schemeClr val="bg1"/>
                </a:solidFill>
              </a:rPr>
              <a:t>, на </a:t>
            </a:r>
            <a:r>
              <a:rPr lang="ru-RU" b="1" dirty="0" err="1" smtClean="0">
                <a:solidFill>
                  <a:schemeClr val="bg1"/>
                </a:solidFill>
              </a:rPr>
              <a:t>Благовіщення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предки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продовжували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закликати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весну.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кликати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виходили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дівчата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дівчата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виводили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весняний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кривий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танець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дня не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прясти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принесе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чвари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родину.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Благовіщення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позичати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чаша.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1052736"/>
            <a:ext cx="387896" cy="4103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20272" y="5733256"/>
            <a:ext cx="675928" cy="72248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1506" name="Picture 2" descr="https://etnoxata.com.ua/image/catalog/blog/13_03_2018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81661" cy="50200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3265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Великдень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 .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До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цього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свята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наші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предки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готувались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увесь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Страсний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тиждень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: прибирали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двори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після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зими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білили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хати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готували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святкову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здобу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паски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),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розмальовували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писанки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виготовляли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крашанки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.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272" y="908720"/>
            <a:ext cx="675928" cy="5543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76256" y="5733256"/>
            <a:ext cx="819944" cy="72248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0482" name="Picture 2" descr="https://etnoxata.com.ua/image/catalog/blog/13_03_2018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39"/>
            <a:ext cx="6389737" cy="48969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157192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Вознесіння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предки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виконували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хліборобсько-магічні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обряди.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Поліссі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дня «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заполювали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льон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гарно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а на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Чернігівщині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Сумщині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пекли «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христові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онучки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своєрідні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млинці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йшли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на ниву (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жито добре росло) та на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кладовище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поминати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померлих</a:t>
            </a:r>
            <a:r>
              <a:rPr lang="ru-RU" sz="20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n>
                <a:solidFill>
                  <a:schemeClr val="bg2">
                    <a:lumMod val="20000"/>
                    <a:lumOff val="80000"/>
                  </a:schemeClr>
                </a:solidFill>
              </a:ln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89240"/>
            <a:ext cx="7239000" cy="92697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Виконала:вчитель 3-б кл.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Корчкова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Л.О.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48264" y="6021288"/>
            <a:ext cx="747936" cy="434448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120680" cy="429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60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   </vt:lpstr>
      <vt:lpstr>   </vt:lpstr>
      <vt:lpstr>   </vt:lpstr>
      <vt:lpstr>    </vt:lpstr>
      <vt:lpstr>     </vt:lpstr>
      <vt:lpstr>    </vt:lpstr>
      <vt:lpstr>Виконала:вчитель 3-б кл.  Корчкова Л.О.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SAMSUNG</dc:creator>
  <cp:lastModifiedBy>Пользователь Windows</cp:lastModifiedBy>
  <cp:revision>4</cp:revision>
  <dcterms:created xsi:type="dcterms:W3CDTF">2020-04-01T10:15:00Z</dcterms:created>
  <dcterms:modified xsi:type="dcterms:W3CDTF">2020-04-01T10:51:47Z</dcterms:modified>
</cp:coreProperties>
</file>